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56D805-D02A-47A4-A24F-E9144DBEE98F}">
  <a:tblStyle styleId="{9A56D805-D02A-47A4-A24F-E9144DBEE9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6700c3b0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6700c3b0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our references.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45ba7f31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45ba7f31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watching this video! Any questions?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b17ac145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b17ac145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6700c3b0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6700c3b0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6700c3b0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6700c3b0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6700c3b0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6700c3b0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6700c3b0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6700c3b0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6700c3b0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6700c3b0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6700c3b0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6700c3b0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6700c3b03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6700c3b0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6700c3b0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6700c3b0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6700c3b0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6700c3b0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6700c3b0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6700c3b0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6700c3b0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6700c3b0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6700c3b0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6700c3b0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6700c3b0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6700c3b0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6700c3b0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36700c3b0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de29b21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de29b21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base model. We normalize the input and convolution layer and run the tumor picture </a:t>
            </a:r>
            <a:r>
              <a:rPr lang="en"/>
              <a:t>through a convolution layer, pooling those values and run it through a dense layer until we output our class predictions through a softmax layer.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de29b21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de29b21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our metrics on both our Balanced and Unbalanced dataset models. We had 86% no tumor vs 14% tumor on the unbalanced data and 55% no tumor 45% tumor on the balanced data. I want to point out that the InceptionResNetV2 has the best scores out of all the models.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de29b214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de29b214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as you saw on our last slide, our metrics weren’t great. </a:t>
            </a:r>
            <a:r>
              <a:rPr lang="en">
                <a:solidFill>
                  <a:schemeClr val="dk1"/>
                </a:solidFill>
              </a:rPr>
              <a:t>InceptionResNetV2 was the best transfer learning model. </a:t>
            </a:r>
            <a:endParaRPr>
              <a:solidFill>
                <a:schemeClr val="dk1"/>
              </a:solidFill>
            </a:endParaRPr>
          </a:p>
          <a:p>
            <a:pPr indent="0" lvl="0" marL="0" rtl="0" algn="l">
              <a:spcBef>
                <a:spcPts val="0"/>
              </a:spcBef>
              <a:spcAft>
                <a:spcPts val="0"/>
              </a:spcAft>
              <a:buNone/>
            </a:pPr>
            <a:r>
              <a:rPr lang="en">
                <a:solidFill>
                  <a:schemeClr val="dk1"/>
                </a:solidFill>
              </a:rPr>
              <a:t>We want to improve these metrics. Currently our code assumes a threshold of 0.5 for all metrics but we calculated auroc for some of the models and the results looked promising. We hope adding a function that picks a threshold to maximize F1 Score will improve our models metrics overall. </a:t>
            </a:r>
            <a:endParaRPr>
              <a:solidFill>
                <a:schemeClr val="dk1"/>
              </a:solidFill>
            </a:endParaRPr>
          </a:p>
          <a:p>
            <a:pPr indent="0" lvl="0" marL="0" rtl="0" algn="l">
              <a:spcBef>
                <a:spcPts val="0"/>
              </a:spcBef>
              <a:spcAft>
                <a:spcPts val="0"/>
              </a:spcAft>
              <a:buNone/>
            </a:pPr>
            <a:r>
              <a:rPr lang="en">
                <a:solidFill>
                  <a:schemeClr val="dk1"/>
                </a:solidFill>
              </a:rPr>
              <a:t>Running the full data on Google Colab was not possible and we lacked the time to make other methods work so we hope we get better results when we run the full data on another platform.</a:t>
            </a:r>
            <a:endParaRPr>
              <a:solidFill>
                <a:schemeClr val="dk1"/>
              </a:solidFill>
            </a:endParaRPr>
          </a:p>
          <a:p>
            <a:pPr indent="0" lvl="0" marL="0" rtl="0" algn="l">
              <a:spcBef>
                <a:spcPts val="0"/>
              </a:spcBef>
              <a:spcAft>
                <a:spcPts val="0"/>
              </a:spcAft>
              <a:buNone/>
            </a:pPr>
            <a:r>
              <a:rPr lang="en">
                <a:solidFill>
                  <a:schemeClr val="dk1"/>
                </a:solidFill>
              </a:rPr>
              <a:t>We want to add a early stopping function to our models to reduce overfitting to our models. We lacked the time to implement that.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who.int/news-room/fac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www.wcrf.org/wp-content/uploads/2021/05/Cancer-Trends-Lung-data.png" TargetMode="External"/><Relationship Id="rId5" Type="http://schemas.openxmlformats.org/officeDocument/2006/relationships/hyperlink" Target="https://www.narayanahealth.org/sites/default/files/pillar-page-static/lung-cancer-img2_lung.jpg" TargetMode="External"/><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hyperlink" Target="https://media.springernature.com/full/springer-static/image/art%3A10.1038%2Fs41598-020-69789-z/MediaObjects/41598_2020_69789_Fig1_HTML.jp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miro.medium.com/max/1838/1*18A5bLKeQKCRuOIT17pT8A.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hyperlink" Target="https://cms.qz.com/wp-content/uploads/2018/08/legal-culpability-v4.gif?quality=75&amp;strip=all&amp;w=410&amp;h=308" TargetMode="External"/><Relationship Id="rId5" Type="http://schemas.openxmlformats.org/officeDocument/2006/relationships/hyperlink" Target="https://images.theconversation.com/files/195813/original/file-20171122-6031-3egklp.jpg?ixlib=rb-1.1.0&amp;q=45&amp;auto=format&amp;w=754&amp;fit=clip" TargetMode="External"/><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hyperlink" Target="https://media.springernature.com/lw685/springer-static/image/chp%3A10.1007%2F978-3-030-01364-6_17/MediaObjects/474216_1_En_17_Fig1_HTML.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developers.google.com/machine-learning/gan/gan_structur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hyperlink" Target="https://unstick.me/wp-content/uploads/2016/12/qualitative-research-question-examples.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luna16.grand-challenge.org/Da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hyperlink" Target="https://towardsdatascience.com/everything-you-ever-wanted-to-know-about-computer-vision-heres-a-look-why-it-s-so-awesome-e8a58dfb641e" TargetMode="External"/><Relationship Id="rId5" Type="http://schemas.openxmlformats.org/officeDocument/2006/relationships/hyperlink" Target="https://news.weill.cornell.edu/tags/early-detection" TargetMode="External"/><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unstick.me/wp-content/uploads/2016/12/qualitative-research-question-examples.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luna16.grand-challenge.org/Data/"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Transfer Learning Models Used on Lung Cancer Nodules Classification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ctr">
              <a:lnSpc>
                <a:spcPct val="60000"/>
              </a:lnSpc>
              <a:spcBef>
                <a:spcPts val="0"/>
              </a:spcBef>
              <a:spcAft>
                <a:spcPts val="0"/>
              </a:spcAft>
              <a:buSzPts val="636"/>
              <a:buNone/>
            </a:pPr>
            <a:r>
              <a:rPr b="1" lang="en" sz="1573">
                <a:solidFill>
                  <a:schemeClr val="dk2"/>
                </a:solidFill>
                <a:latin typeface="Raleway"/>
                <a:ea typeface="Raleway"/>
                <a:cs typeface="Raleway"/>
                <a:sym typeface="Raleway"/>
              </a:rPr>
              <a:t>Thomas Butler (vra2cf), Drew Haynes (rbc6wr), Christian Schroeder (dbn5eu)</a:t>
            </a:r>
            <a:endParaRPr b="1" sz="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53" name="Google Shape;153;p22"/>
          <p:cNvSpPr txBox="1"/>
          <p:nvPr>
            <p:ph idx="1" type="body"/>
          </p:nvPr>
        </p:nvSpPr>
        <p:spPr>
          <a:xfrm>
            <a:off x="729450" y="1495250"/>
            <a:ext cx="7688700" cy="3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lang="en" sz="825"/>
              <a:t>[1] The top 10 causes of death. (n.d.). Retrieved June 27, 2022, from </a:t>
            </a:r>
            <a:r>
              <a:rPr lang="en" sz="825" u="sng">
                <a:solidFill>
                  <a:schemeClr val="hlink"/>
                </a:solidFill>
                <a:hlinkClick r:id="rId3"/>
              </a:rPr>
              <a:t>https://www.who.int/news-room/fact-</a:t>
            </a:r>
            <a:br>
              <a:rPr lang="en" sz="825"/>
            </a:br>
            <a:r>
              <a:rPr lang="en" sz="825"/>
              <a:t>	sheets/detail/the-top-10-causes-of-death</a:t>
            </a:r>
            <a:endParaRPr sz="825"/>
          </a:p>
          <a:p>
            <a:pPr indent="0" lvl="0" marL="0" rtl="0" algn="l">
              <a:spcBef>
                <a:spcPts val="1200"/>
              </a:spcBef>
              <a:spcAft>
                <a:spcPts val="0"/>
              </a:spcAft>
              <a:buSzPts val="275"/>
              <a:buNone/>
            </a:pPr>
            <a:r>
              <a:rPr lang="en" sz="825"/>
              <a:t>[2] Yadav, S. S., Jadhav, S. M. (2019). Deep convolutional neural network based Emedical image classification for</a:t>
            </a:r>
            <a:br>
              <a:rPr lang="en" sz="825"/>
            </a:br>
            <a:r>
              <a:rPr lang="en" sz="825"/>
              <a:t>	disease diagnosis. Journal of Big Data, 6(1), 113. https://doi.org/10.1186/s40537-019-0276-2</a:t>
            </a:r>
            <a:endParaRPr sz="825"/>
          </a:p>
          <a:p>
            <a:pPr indent="0" lvl="0" marL="0" rtl="0" algn="l">
              <a:spcBef>
                <a:spcPts val="1200"/>
              </a:spcBef>
              <a:spcAft>
                <a:spcPts val="0"/>
              </a:spcAft>
              <a:buSzPts val="275"/>
              <a:buNone/>
            </a:pPr>
            <a:r>
              <a:rPr lang="en" sz="825"/>
              <a:t>[3] Ker, J., Wang, L., Rao, J., Lim, T. (2018). Deep learning applications in medical image analysis. IEEE Access, 6,</a:t>
            </a:r>
            <a:br>
              <a:rPr lang="en" sz="825"/>
            </a:br>
            <a:r>
              <a:rPr lang="en" sz="825"/>
              <a:t>	9375–9389. https://doi.org/10.1109/ACCESS.2017.2788044</a:t>
            </a:r>
            <a:endParaRPr sz="825"/>
          </a:p>
          <a:p>
            <a:pPr indent="0" lvl="0" marL="0" rtl="0" algn="l">
              <a:spcBef>
                <a:spcPts val="1200"/>
              </a:spcBef>
              <a:spcAft>
                <a:spcPts val="0"/>
              </a:spcAft>
              <a:buSzPts val="275"/>
              <a:buNone/>
            </a:pPr>
            <a:r>
              <a:rPr lang="en" sz="825"/>
              <a:t>[4] Hinton, G., Sabour, S., Frosst, N. (2018). Matrix capsules with EM routing.</a:t>
            </a:r>
            <a:br>
              <a:rPr lang="en" sz="825"/>
            </a:br>
            <a:r>
              <a:rPr lang="en" sz="825"/>
              <a:t>	https://openreview.net/pdf?id=HJWLfGWRb</a:t>
            </a:r>
            <a:endParaRPr sz="825"/>
          </a:p>
          <a:p>
            <a:pPr indent="0" lvl="0" marL="0" rtl="0" algn="l">
              <a:spcBef>
                <a:spcPts val="1200"/>
              </a:spcBef>
              <a:spcAft>
                <a:spcPts val="0"/>
              </a:spcAft>
              <a:buSzPts val="275"/>
              <a:buNone/>
            </a:pPr>
            <a:r>
              <a:rPr lang="en" sz="825"/>
              <a:t>[5] Colak, E., Moreland, R. Ghassemi, M. (2021) Five principles for the intelligent use of AI in medical imaging.</a:t>
            </a:r>
            <a:br>
              <a:rPr lang="en" sz="825"/>
            </a:br>
            <a:r>
              <a:rPr lang="en" sz="825"/>
              <a:t>	Intensive Care Med 47, 154–156 (2021). https://doi.org/10.1007/s00134-020-06316-8</a:t>
            </a:r>
            <a:endParaRPr sz="825"/>
          </a:p>
          <a:p>
            <a:pPr indent="0" lvl="0" marL="0" rtl="0" algn="l">
              <a:spcBef>
                <a:spcPts val="1200"/>
              </a:spcBef>
              <a:spcAft>
                <a:spcPts val="0"/>
              </a:spcAft>
              <a:buSzPts val="275"/>
              <a:buNone/>
            </a:pPr>
            <a:r>
              <a:rPr lang="en" sz="825"/>
              <a:t>[6] Jakimovski, G., Davcev, D. (2018). Lung cancer medical image recognition using Deep Neural Net-</a:t>
            </a:r>
            <a:br>
              <a:rPr lang="en" sz="825"/>
            </a:br>
            <a:r>
              <a:rPr lang="en" sz="825"/>
              <a:t>	works. 2018 Thirteenth International Conference on Digital Information Management (ICDIM), 1–5.</a:t>
            </a:r>
            <a:br>
              <a:rPr lang="en" sz="825"/>
            </a:br>
            <a:r>
              <a:rPr lang="en" sz="825"/>
              <a:t>	https://doi.org/10.1109/ICDIM.2018.8847136</a:t>
            </a:r>
            <a:endParaRPr sz="825"/>
          </a:p>
          <a:p>
            <a:pPr indent="0" lvl="0" marL="0" rtl="0" algn="l">
              <a:spcBef>
                <a:spcPts val="1200"/>
              </a:spcBef>
              <a:spcAft>
                <a:spcPts val="1200"/>
              </a:spcAft>
              <a:buSzPts val="275"/>
              <a:buNone/>
            </a:pPr>
            <a:r>
              <a:t/>
            </a:r>
            <a:endParaRPr sz="82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0" y="523175"/>
            <a:ext cx="7688400" cy="69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for your time!</a:t>
            </a:r>
            <a:endParaRPr/>
          </a:p>
        </p:txBody>
      </p:sp>
      <p:pic>
        <p:nvPicPr>
          <p:cNvPr id="159" name="Google Shape;159;p23"/>
          <p:cNvPicPr preferRelativeResize="0"/>
          <p:nvPr/>
        </p:nvPicPr>
        <p:blipFill>
          <a:blip r:embed="rId3">
            <a:alphaModFix/>
          </a:blip>
          <a:stretch>
            <a:fillRect/>
          </a:stretch>
        </p:blipFill>
        <p:spPr>
          <a:xfrm>
            <a:off x="145000" y="1572925"/>
            <a:ext cx="4694148" cy="1997650"/>
          </a:xfrm>
          <a:prstGeom prst="rect">
            <a:avLst/>
          </a:prstGeom>
          <a:noFill/>
          <a:ln>
            <a:noFill/>
          </a:ln>
        </p:spPr>
      </p:pic>
      <p:sp>
        <p:nvSpPr>
          <p:cNvPr id="160" name="Google Shape;160;p23"/>
          <p:cNvSpPr txBox="1"/>
          <p:nvPr/>
        </p:nvSpPr>
        <p:spPr>
          <a:xfrm flipH="1">
            <a:off x="429250" y="4551450"/>
            <a:ext cx="836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https://www.wcrf.org/wp-content/uploads/2021/05/Cancer-Trends-Lung-data.png</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https://www.narayanahealth.org/sites/default/files/pillar-page-static/lung-cancer-img2_lung.jpg</a:t>
            </a:r>
            <a:endParaRPr>
              <a:latin typeface="Lato"/>
              <a:ea typeface="Lato"/>
              <a:cs typeface="Lato"/>
              <a:sym typeface="Lato"/>
            </a:endParaRPr>
          </a:p>
        </p:txBody>
      </p:sp>
      <p:pic>
        <p:nvPicPr>
          <p:cNvPr id="161" name="Google Shape;161;p23"/>
          <p:cNvPicPr preferRelativeResize="0"/>
          <p:nvPr/>
        </p:nvPicPr>
        <p:blipFill>
          <a:blip r:embed="rId6">
            <a:alphaModFix/>
          </a:blip>
          <a:stretch>
            <a:fillRect/>
          </a:stretch>
        </p:blipFill>
        <p:spPr>
          <a:xfrm>
            <a:off x="5026350" y="628650"/>
            <a:ext cx="3886200" cy="388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Backup</a:t>
            </a:r>
            <a:endParaRPr/>
          </a:p>
        </p:txBody>
      </p:sp>
      <p:sp>
        <p:nvSpPr>
          <p:cNvPr id="167" name="Google Shape;167;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173" name="Google Shape;173;p25"/>
          <p:cNvSpPr txBox="1"/>
          <p:nvPr>
            <p:ph idx="1" type="body"/>
          </p:nvPr>
        </p:nvSpPr>
        <p:spPr>
          <a:xfrm>
            <a:off x="729450" y="1495250"/>
            <a:ext cx="57309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Researched the application of deep learning through CNN and transfer learning in the context of lung cancer diagnostics and medical imaging</a:t>
            </a:r>
            <a:endParaRPr sz="1600"/>
          </a:p>
          <a:p>
            <a:pPr indent="-330200" lvl="0" marL="457200" rtl="0" algn="l">
              <a:spcBef>
                <a:spcPts val="0"/>
              </a:spcBef>
              <a:spcAft>
                <a:spcPts val="0"/>
              </a:spcAft>
              <a:buSzPts val="1600"/>
              <a:buChar char="-"/>
            </a:pPr>
            <a:r>
              <a:rPr lang="en" sz="1600"/>
              <a:t>Deep learning networks have had the most success in medical imaging so far, and the best networks are convolutional neural networks (CNN) [2]</a:t>
            </a:r>
            <a:endParaRPr sz="1600"/>
          </a:p>
          <a:p>
            <a:pPr indent="-330200" lvl="0" marL="457200" rtl="0" algn="l">
              <a:spcBef>
                <a:spcPts val="0"/>
              </a:spcBef>
              <a:spcAft>
                <a:spcPts val="0"/>
              </a:spcAft>
              <a:buSzPts val="1600"/>
              <a:buChar char="-"/>
            </a:pPr>
            <a:r>
              <a:rPr lang="en" sz="1600"/>
              <a:t>Current methods show CNN with transfer learning using InceptionV3 can reach an accuracy of 96.6% [2]</a:t>
            </a:r>
            <a:endParaRPr sz="1600"/>
          </a:p>
        </p:txBody>
      </p:sp>
      <p:pic>
        <p:nvPicPr>
          <p:cNvPr id="174" name="Google Shape;174;p25"/>
          <p:cNvPicPr preferRelativeResize="0"/>
          <p:nvPr/>
        </p:nvPicPr>
        <p:blipFill>
          <a:blip r:embed="rId3">
            <a:alphaModFix/>
          </a:blip>
          <a:stretch>
            <a:fillRect/>
          </a:stretch>
        </p:blipFill>
        <p:spPr>
          <a:xfrm>
            <a:off x="6546925" y="1106225"/>
            <a:ext cx="2358376" cy="3533225"/>
          </a:xfrm>
          <a:prstGeom prst="rect">
            <a:avLst/>
          </a:prstGeom>
          <a:noFill/>
          <a:ln>
            <a:noFill/>
          </a:ln>
        </p:spPr>
      </p:pic>
      <p:sp>
        <p:nvSpPr>
          <p:cNvPr id="175" name="Google Shape;175;p25"/>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https://media.springernature.com/full/springer-static/image/art%3A10.1038%2Fs41598-020-69789-z/MediaObjects/41598_2020_69789_Fig1_HTML.jpg</a:t>
            </a:r>
            <a:endParaRPr sz="7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Current and Future Methods</a:t>
            </a:r>
            <a:endParaRPr/>
          </a:p>
        </p:txBody>
      </p:sp>
      <p:sp>
        <p:nvSpPr>
          <p:cNvPr id="181" name="Google Shape;181;p26"/>
          <p:cNvSpPr txBox="1"/>
          <p:nvPr>
            <p:ph idx="1" type="body"/>
          </p:nvPr>
        </p:nvSpPr>
        <p:spPr>
          <a:xfrm>
            <a:off x="729450" y="1495250"/>
            <a:ext cx="7688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Computer aided medical imaging has gone through 2 major methods</a:t>
            </a:r>
            <a:endParaRPr sz="1600"/>
          </a:p>
          <a:p>
            <a:pPr indent="-330200" lvl="1" marL="914400" rtl="0" algn="l">
              <a:spcBef>
                <a:spcPts val="0"/>
              </a:spcBef>
              <a:spcAft>
                <a:spcPts val="0"/>
              </a:spcAft>
              <a:buSzPts val="1600"/>
              <a:buChar char="-"/>
            </a:pPr>
            <a:r>
              <a:rPr lang="en" sz="1600"/>
              <a:t>Feature transform with SIFT and classify with SVM</a:t>
            </a:r>
            <a:endParaRPr sz="1600"/>
          </a:p>
          <a:p>
            <a:pPr indent="-330200" lvl="1" marL="914400" rtl="0" algn="l">
              <a:spcBef>
                <a:spcPts val="0"/>
              </a:spcBef>
              <a:spcAft>
                <a:spcPts val="0"/>
              </a:spcAft>
              <a:buSzPts val="1600"/>
              <a:buChar char="-"/>
            </a:pPr>
            <a:r>
              <a:rPr lang="en" sz="1600"/>
              <a:t>CNN</a:t>
            </a:r>
            <a:endParaRPr sz="1600"/>
          </a:p>
          <a:p>
            <a:pPr indent="-330200" lvl="0" marL="457200" rtl="0" algn="l">
              <a:spcBef>
                <a:spcPts val="0"/>
              </a:spcBef>
              <a:spcAft>
                <a:spcPts val="0"/>
              </a:spcAft>
              <a:buSzPts val="1600"/>
              <a:buChar char="-"/>
            </a:pPr>
            <a:r>
              <a:rPr lang="en" sz="1600"/>
              <a:t>CNN with transfer learning is the most successful model so far</a:t>
            </a:r>
            <a:endParaRPr sz="1600"/>
          </a:p>
          <a:p>
            <a:pPr indent="-330200" lvl="0" marL="457200" rtl="0" algn="l">
              <a:spcBef>
                <a:spcPts val="0"/>
              </a:spcBef>
              <a:spcAft>
                <a:spcPts val="0"/>
              </a:spcAft>
              <a:buSzPts val="1600"/>
              <a:buChar char="-"/>
            </a:pPr>
            <a:r>
              <a:rPr lang="en" sz="1600"/>
              <a:t>The next promising method is capsule neural networks (CapsNets)</a:t>
            </a:r>
            <a:endParaRPr sz="1600"/>
          </a:p>
          <a:p>
            <a:pPr indent="-330200" lvl="1" marL="914400" rtl="0" algn="l">
              <a:spcBef>
                <a:spcPts val="0"/>
              </a:spcBef>
              <a:spcAft>
                <a:spcPts val="0"/>
              </a:spcAft>
              <a:buSzPts val="1600"/>
              <a:buChar char="-"/>
            </a:pPr>
            <a:r>
              <a:rPr lang="en" sz="1600"/>
              <a:t>Invented in 2017 and needs more time to explore best practices [2]</a:t>
            </a:r>
            <a:endParaRPr sz="1600"/>
          </a:p>
        </p:txBody>
      </p:sp>
      <p:pic>
        <p:nvPicPr>
          <p:cNvPr id="182" name="Google Shape;182;p26"/>
          <p:cNvPicPr preferRelativeResize="0"/>
          <p:nvPr/>
        </p:nvPicPr>
        <p:blipFill rotWithShape="1">
          <a:blip r:embed="rId3">
            <a:alphaModFix/>
          </a:blip>
          <a:srcRect b="0" l="0" r="0" t="11426"/>
          <a:stretch/>
        </p:blipFill>
        <p:spPr>
          <a:xfrm>
            <a:off x="1612062" y="3385375"/>
            <a:ext cx="5923474" cy="1758125"/>
          </a:xfrm>
          <a:prstGeom prst="rect">
            <a:avLst/>
          </a:prstGeom>
          <a:noFill/>
          <a:ln>
            <a:noFill/>
          </a:ln>
        </p:spPr>
      </p:pic>
      <p:sp>
        <p:nvSpPr>
          <p:cNvPr id="183" name="Google Shape;183;p26"/>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https://miro.medium.com/max/1838/1*18A5bLKeQKCRuOIT17pT8A.png</a:t>
            </a:r>
            <a:endParaRPr sz="7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Controversy</a:t>
            </a:r>
            <a:endParaRPr/>
          </a:p>
        </p:txBody>
      </p:sp>
      <p:sp>
        <p:nvSpPr>
          <p:cNvPr id="189" name="Google Shape;189;p27"/>
          <p:cNvSpPr txBox="1"/>
          <p:nvPr>
            <p:ph idx="1" type="body"/>
          </p:nvPr>
        </p:nvSpPr>
        <p:spPr>
          <a:xfrm>
            <a:off x="729450" y="1495250"/>
            <a:ext cx="56349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ML in medical imaging gaining popularity brings up questions on public reception and responsibility</a:t>
            </a:r>
            <a:endParaRPr sz="1600"/>
          </a:p>
          <a:p>
            <a:pPr indent="-330200" lvl="0" marL="457200" rtl="0" algn="l">
              <a:spcBef>
                <a:spcPts val="0"/>
              </a:spcBef>
              <a:spcAft>
                <a:spcPts val="0"/>
              </a:spcAft>
              <a:buSzPts val="1600"/>
              <a:buChar char="-"/>
            </a:pPr>
            <a:r>
              <a:rPr lang="en" sz="1600"/>
              <a:t>Would patients trust the results if they knew they were determined by a computer?</a:t>
            </a:r>
            <a:endParaRPr sz="1600"/>
          </a:p>
          <a:p>
            <a:pPr indent="-330200" lvl="0" marL="457200" rtl="0" algn="l">
              <a:spcBef>
                <a:spcPts val="0"/>
              </a:spcBef>
              <a:spcAft>
                <a:spcPts val="0"/>
              </a:spcAft>
              <a:buSzPts val="1600"/>
              <a:buChar char="-"/>
            </a:pPr>
            <a:r>
              <a:rPr lang="en" sz="1600"/>
              <a:t>Who is responsible for a misdiagnosis? The doctor or the AI?</a:t>
            </a:r>
            <a:endParaRPr sz="1600"/>
          </a:p>
          <a:p>
            <a:pPr indent="-330200" lvl="0" marL="457200" rtl="0" algn="l">
              <a:spcBef>
                <a:spcPts val="0"/>
              </a:spcBef>
              <a:spcAft>
                <a:spcPts val="0"/>
              </a:spcAft>
              <a:buSzPts val="1600"/>
              <a:buChar char="-"/>
            </a:pPr>
            <a:r>
              <a:rPr lang="en" sz="1600"/>
              <a:t>Do AI models need malpractice insurance?</a:t>
            </a:r>
            <a:endParaRPr sz="1600"/>
          </a:p>
          <a:p>
            <a:pPr indent="-330200" lvl="0" marL="457200" rtl="0" algn="l">
              <a:spcBef>
                <a:spcPts val="0"/>
              </a:spcBef>
              <a:spcAft>
                <a:spcPts val="0"/>
              </a:spcAft>
              <a:buSzPts val="1600"/>
              <a:buChar char="-"/>
            </a:pPr>
            <a:r>
              <a:rPr lang="en" sz="1600"/>
              <a:t>Could overly trusting AI lead to error-prone behavior? [5]</a:t>
            </a:r>
            <a:endParaRPr sz="1600"/>
          </a:p>
        </p:txBody>
      </p:sp>
      <p:pic>
        <p:nvPicPr>
          <p:cNvPr id="190" name="Google Shape;190;p27"/>
          <p:cNvPicPr preferRelativeResize="0"/>
          <p:nvPr/>
        </p:nvPicPr>
        <p:blipFill>
          <a:blip r:embed="rId3">
            <a:alphaModFix/>
          </a:blip>
          <a:stretch>
            <a:fillRect/>
          </a:stretch>
        </p:blipFill>
        <p:spPr>
          <a:xfrm>
            <a:off x="6642350" y="3225375"/>
            <a:ext cx="2264650" cy="1701275"/>
          </a:xfrm>
          <a:prstGeom prst="rect">
            <a:avLst/>
          </a:prstGeom>
          <a:noFill/>
          <a:ln>
            <a:noFill/>
          </a:ln>
        </p:spPr>
      </p:pic>
      <p:sp>
        <p:nvSpPr>
          <p:cNvPr id="191" name="Google Shape;191;p27"/>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https://cms.qz.com/wp-content/uploads/2018/08/legal-culpability-v4.gif?quality=75&amp;strip=all&amp;w=410&amp;h=308</a:t>
            </a:r>
            <a:endParaRPr sz="700">
              <a:latin typeface="Lato"/>
              <a:ea typeface="Lato"/>
              <a:cs typeface="Lato"/>
              <a:sym typeface="Lato"/>
            </a:endParaRPr>
          </a:p>
          <a:p>
            <a:pPr indent="0" lvl="0" marL="0" rtl="0" algn="l">
              <a:spcBef>
                <a:spcPts val="0"/>
              </a:spcBef>
              <a:spcAft>
                <a:spcPts val="0"/>
              </a:spcAft>
              <a:buNone/>
            </a:pPr>
            <a:r>
              <a:rPr lang="en" sz="700" u="sng">
                <a:solidFill>
                  <a:schemeClr val="hlink"/>
                </a:solidFill>
                <a:latin typeface="Lato"/>
                <a:ea typeface="Lato"/>
                <a:cs typeface="Lato"/>
                <a:sym typeface="Lato"/>
                <a:hlinkClick r:id="rId5"/>
              </a:rPr>
              <a:t>https://images.theconversation.com/files/195813/original/file-20171122-6031-3egklp.jpg?ixlib=rb-1.1.0&amp;q=45&amp;auto=format&amp;w=754&amp;fit=clip</a:t>
            </a:r>
            <a:endParaRPr sz="700">
              <a:latin typeface="Lato"/>
              <a:ea typeface="Lato"/>
              <a:cs typeface="Lato"/>
              <a:sym typeface="Lato"/>
            </a:endParaRPr>
          </a:p>
        </p:txBody>
      </p:sp>
      <p:pic>
        <p:nvPicPr>
          <p:cNvPr id="192" name="Google Shape;192;p27"/>
          <p:cNvPicPr preferRelativeResize="0"/>
          <p:nvPr/>
        </p:nvPicPr>
        <p:blipFill>
          <a:blip r:embed="rId6">
            <a:alphaModFix/>
          </a:blip>
          <a:stretch>
            <a:fillRect/>
          </a:stretch>
        </p:blipFill>
        <p:spPr>
          <a:xfrm>
            <a:off x="6642350" y="1062074"/>
            <a:ext cx="2264650" cy="19823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Future Work, CapsNets</a:t>
            </a:r>
            <a:endParaRPr/>
          </a:p>
        </p:txBody>
      </p:sp>
      <p:sp>
        <p:nvSpPr>
          <p:cNvPr id="198" name="Google Shape;198;p28"/>
          <p:cNvSpPr txBox="1"/>
          <p:nvPr>
            <p:ph idx="1" type="body"/>
          </p:nvPr>
        </p:nvSpPr>
        <p:spPr>
          <a:xfrm>
            <a:off x="729450" y="1495250"/>
            <a:ext cx="7688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CapsNets is a newer type of architecture that could replace CNN</a:t>
            </a:r>
            <a:endParaRPr sz="1600"/>
          </a:p>
          <a:p>
            <a:pPr indent="-330200" lvl="1" marL="914400" rtl="0" algn="l">
              <a:spcBef>
                <a:spcPts val="0"/>
              </a:spcBef>
              <a:spcAft>
                <a:spcPts val="0"/>
              </a:spcAft>
              <a:buSzPts val="1600"/>
              <a:buChar char="-"/>
            </a:pPr>
            <a:r>
              <a:rPr lang="en" sz="1600"/>
              <a:t>Always has equivariance</a:t>
            </a:r>
            <a:endParaRPr sz="1600"/>
          </a:p>
          <a:p>
            <a:pPr indent="-330200" lvl="1" marL="914400" rtl="0" algn="l">
              <a:spcBef>
                <a:spcPts val="0"/>
              </a:spcBef>
              <a:spcAft>
                <a:spcPts val="0"/>
              </a:spcAft>
              <a:buSzPts val="1600"/>
              <a:buChar char="-"/>
            </a:pPr>
            <a:r>
              <a:rPr lang="en" sz="1600"/>
              <a:t>More likely to classify a crowded picture</a:t>
            </a:r>
            <a:endParaRPr sz="1600"/>
          </a:p>
          <a:p>
            <a:pPr indent="-330200" lvl="1" marL="914400" rtl="0" algn="l">
              <a:spcBef>
                <a:spcPts val="0"/>
              </a:spcBef>
              <a:spcAft>
                <a:spcPts val="0"/>
              </a:spcAft>
              <a:buSzPts val="1600"/>
              <a:buChar char="-"/>
            </a:pPr>
            <a:r>
              <a:rPr lang="en" sz="1600"/>
              <a:t>Requires less training data</a:t>
            </a:r>
            <a:endParaRPr sz="1600"/>
          </a:p>
          <a:p>
            <a:pPr indent="-330200" lvl="1" marL="914400" rtl="0" algn="l">
              <a:spcBef>
                <a:spcPts val="0"/>
              </a:spcBef>
              <a:spcAft>
                <a:spcPts val="0"/>
              </a:spcAft>
              <a:buSzPts val="1600"/>
              <a:buChar char="-"/>
            </a:pPr>
            <a:r>
              <a:rPr lang="en" sz="1600"/>
              <a:t>More interpretable</a:t>
            </a:r>
            <a:endParaRPr sz="1600"/>
          </a:p>
          <a:p>
            <a:pPr indent="-330200" lvl="1" marL="914400" rtl="0" algn="l">
              <a:spcBef>
                <a:spcPts val="0"/>
              </a:spcBef>
              <a:spcAft>
                <a:spcPts val="0"/>
              </a:spcAft>
              <a:buSzPts val="1600"/>
              <a:buChar char="-"/>
            </a:pPr>
            <a:r>
              <a:rPr lang="en" sz="1600"/>
              <a:t>But…</a:t>
            </a:r>
            <a:endParaRPr sz="1600"/>
          </a:p>
          <a:p>
            <a:pPr indent="-330200" lvl="2" marL="1371600" rtl="0" algn="l">
              <a:spcBef>
                <a:spcPts val="0"/>
              </a:spcBef>
              <a:spcAft>
                <a:spcPts val="0"/>
              </a:spcAft>
              <a:buSzPts val="1600"/>
              <a:buChar char="-"/>
            </a:pPr>
            <a:r>
              <a:rPr lang="en" sz="1600"/>
              <a:t>Slower to train</a:t>
            </a:r>
            <a:endParaRPr sz="1600"/>
          </a:p>
          <a:p>
            <a:pPr indent="-330200" lvl="2" marL="1371600" rtl="0" algn="l">
              <a:spcBef>
                <a:spcPts val="0"/>
              </a:spcBef>
              <a:spcAft>
                <a:spcPts val="0"/>
              </a:spcAft>
              <a:buSzPts val="1600"/>
              <a:buChar char="-"/>
            </a:pPr>
            <a:r>
              <a:rPr lang="en" sz="1600"/>
              <a:t>New and a state of the art use case has not been developed yet</a:t>
            </a:r>
            <a:endParaRPr sz="1600"/>
          </a:p>
          <a:p>
            <a:pPr indent="-330200" lvl="1" marL="914400" rtl="0" algn="l">
              <a:spcBef>
                <a:spcPts val="0"/>
              </a:spcBef>
              <a:spcAft>
                <a:spcPts val="0"/>
              </a:spcAft>
              <a:buSzPts val="1600"/>
              <a:buChar char="-"/>
            </a:pPr>
            <a:r>
              <a:rPr lang="en" sz="1600"/>
              <a:t>More work should be done on CapsNets application to image segmentation and object detection in medical imaging [4] </a:t>
            </a:r>
            <a:endParaRPr sz="1600"/>
          </a:p>
        </p:txBody>
      </p:sp>
      <p:pic>
        <p:nvPicPr>
          <p:cNvPr id="199" name="Google Shape;199;p28"/>
          <p:cNvPicPr preferRelativeResize="0"/>
          <p:nvPr/>
        </p:nvPicPr>
        <p:blipFill>
          <a:blip r:embed="rId3">
            <a:alphaModFix/>
          </a:blip>
          <a:stretch>
            <a:fillRect/>
          </a:stretch>
        </p:blipFill>
        <p:spPr>
          <a:xfrm>
            <a:off x="5425050" y="2115100"/>
            <a:ext cx="3496400" cy="1196400"/>
          </a:xfrm>
          <a:prstGeom prst="rect">
            <a:avLst/>
          </a:prstGeom>
          <a:noFill/>
          <a:ln>
            <a:noFill/>
          </a:ln>
        </p:spPr>
      </p:pic>
      <p:sp>
        <p:nvSpPr>
          <p:cNvPr id="200" name="Google Shape;200;p28"/>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https://media.springernature.com/lw685/springer-static/image/chp%3A10.1007%2F978-3-030-01364-6_17/MediaObjects/474216_1_En_17_Fig1_HTML.png</a:t>
            </a:r>
            <a:endParaRPr sz="7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Future Work, GANs</a:t>
            </a:r>
            <a:endParaRPr/>
          </a:p>
        </p:txBody>
      </p:sp>
      <p:sp>
        <p:nvSpPr>
          <p:cNvPr id="206" name="Google Shape;206;p29"/>
          <p:cNvSpPr txBox="1"/>
          <p:nvPr>
            <p:ph idx="1" type="body"/>
          </p:nvPr>
        </p:nvSpPr>
        <p:spPr>
          <a:xfrm>
            <a:off x="729450" y="1495250"/>
            <a:ext cx="7688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Generative</a:t>
            </a:r>
            <a:r>
              <a:rPr lang="en" sz="1600"/>
              <a:t> Adversarial Networks (GANs)</a:t>
            </a:r>
            <a:endParaRPr sz="1600"/>
          </a:p>
          <a:p>
            <a:pPr indent="-330200" lvl="1" marL="914400" rtl="0" algn="l">
              <a:spcBef>
                <a:spcPts val="0"/>
              </a:spcBef>
              <a:spcAft>
                <a:spcPts val="0"/>
              </a:spcAft>
              <a:buSzPts val="1600"/>
              <a:buChar char="-"/>
            </a:pPr>
            <a:r>
              <a:rPr lang="en" sz="1600"/>
              <a:t>Two simultaneously-trained models competing against each other</a:t>
            </a:r>
            <a:endParaRPr sz="1600"/>
          </a:p>
          <a:p>
            <a:pPr indent="-330200" lvl="0" marL="457200" rtl="0" algn="l">
              <a:spcBef>
                <a:spcPts val="0"/>
              </a:spcBef>
              <a:spcAft>
                <a:spcPts val="0"/>
              </a:spcAft>
              <a:buSzPts val="1600"/>
              <a:buChar char="-"/>
            </a:pPr>
            <a:r>
              <a:rPr lang="en" sz="1600"/>
              <a:t>Can be used to generate higher quality CT scans from MRI images</a:t>
            </a:r>
            <a:endParaRPr sz="1600"/>
          </a:p>
          <a:p>
            <a:pPr indent="-330200" lvl="1" marL="914400" rtl="0" algn="l">
              <a:spcBef>
                <a:spcPts val="0"/>
              </a:spcBef>
              <a:spcAft>
                <a:spcPts val="0"/>
              </a:spcAft>
              <a:buSzPts val="1600"/>
              <a:buChar char="-"/>
            </a:pPr>
            <a:r>
              <a:rPr lang="en" sz="1600"/>
              <a:t>avoiding the need to expose a patient to ionizing radiation</a:t>
            </a:r>
            <a:endParaRPr sz="1600"/>
          </a:p>
          <a:p>
            <a:pPr indent="-330200" lvl="0" marL="457200" rtl="0" algn="l">
              <a:spcBef>
                <a:spcPts val="0"/>
              </a:spcBef>
              <a:spcAft>
                <a:spcPts val="0"/>
              </a:spcAft>
              <a:buSzPts val="1600"/>
              <a:buChar char="-"/>
            </a:pPr>
            <a:r>
              <a:rPr lang="en" sz="1600"/>
              <a:t>Has been done already for brain images to improve image quality [3]</a:t>
            </a:r>
            <a:endParaRPr sz="1600"/>
          </a:p>
        </p:txBody>
      </p:sp>
      <p:pic>
        <p:nvPicPr>
          <p:cNvPr id="207" name="Google Shape;207;p29"/>
          <p:cNvPicPr preferRelativeResize="0"/>
          <p:nvPr/>
        </p:nvPicPr>
        <p:blipFill>
          <a:blip r:embed="rId3">
            <a:alphaModFix/>
          </a:blip>
          <a:stretch>
            <a:fillRect/>
          </a:stretch>
        </p:blipFill>
        <p:spPr>
          <a:xfrm>
            <a:off x="4571993" y="3136200"/>
            <a:ext cx="4213514" cy="1828800"/>
          </a:xfrm>
          <a:prstGeom prst="rect">
            <a:avLst/>
          </a:prstGeom>
          <a:noFill/>
          <a:ln>
            <a:noFill/>
          </a:ln>
        </p:spPr>
      </p:pic>
      <p:sp>
        <p:nvSpPr>
          <p:cNvPr id="208" name="Google Shape;208;p29"/>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https://developers.google.com/machine-learning/gan/gan_structure</a:t>
            </a:r>
            <a:endParaRPr sz="7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Proposal - Research Question</a:t>
            </a:r>
            <a:endParaRPr/>
          </a:p>
        </p:txBody>
      </p:sp>
      <p:sp>
        <p:nvSpPr>
          <p:cNvPr id="214" name="Google Shape;214;p30"/>
          <p:cNvSpPr txBox="1"/>
          <p:nvPr>
            <p:ph idx="1" type="body"/>
          </p:nvPr>
        </p:nvSpPr>
        <p:spPr>
          <a:xfrm>
            <a:off x="729450" y="1495250"/>
            <a:ext cx="7688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Can we improve the accuracy of a CNN model with transfer learning by incorporating malignancy scores?</a:t>
            </a:r>
            <a:endParaRPr sz="1600"/>
          </a:p>
        </p:txBody>
      </p:sp>
      <p:pic>
        <p:nvPicPr>
          <p:cNvPr id="215" name="Google Shape;215;p30"/>
          <p:cNvPicPr preferRelativeResize="0"/>
          <p:nvPr/>
        </p:nvPicPr>
        <p:blipFill>
          <a:blip r:embed="rId3">
            <a:alphaModFix/>
          </a:blip>
          <a:stretch>
            <a:fillRect/>
          </a:stretch>
        </p:blipFill>
        <p:spPr>
          <a:xfrm>
            <a:off x="2589125" y="2137250"/>
            <a:ext cx="3969349" cy="2646225"/>
          </a:xfrm>
          <a:prstGeom prst="rect">
            <a:avLst/>
          </a:prstGeom>
          <a:noFill/>
          <a:ln>
            <a:noFill/>
          </a:ln>
        </p:spPr>
      </p:pic>
      <p:sp>
        <p:nvSpPr>
          <p:cNvPr id="216" name="Google Shape;216;p30"/>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https://unstick.me/wp-content/uploads/2016/12/qualitative-research-question-examples.jpg</a:t>
            </a:r>
            <a:endParaRPr sz="7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Proposal - Data</a:t>
            </a:r>
            <a:endParaRPr/>
          </a:p>
        </p:txBody>
      </p:sp>
      <p:sp>
        <p:nvSpPr>
          <p:cNvPr id="222" name="Google Shape;222;p31"/>
          <p:cNvSpPr txBox="1"/>
          <p:nvPr>
            <p:ph idx="1" type="body"/>
          </p:nvPr>
        </p:nvSpPr>
        <p:spPr>
          <a:xfrm>
            <a:off x="729450" y="1495250"/>
            <a:ext cx="59991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We plan to use a subset of the Lung Image Database Consortium Image Collection (LIDC-IDRI)</a:t>
            </a:r>
            <a:endParaRPr sz="1600"/>
          </a:p>
          <a:p>
            <a:pPr indent="-330200" lvl="0" marL="457200" rtl="0" algn="l">
              <a:spcBef>
                <a:spcPts val="0"/>
              </a:spcBef>
              <a:spcAft>
                <a:spcPts val="0"/>
              </a:spcAft>
              <a:buSzPts val="1600"/>
              <a:buChar char="-"/>
            </a:pPr>
            <a:r>
              <a:rPr lang="en" sz="1600"/>
              <a:t>Lesions were marked as non-nodule, nodule &lt; 3 mm, and nodule ≥ 3 mm</a:t>
            </a:r>
            <a:endParaRPr sz="1600"/>
          </a:p>
          <a:p>
            <a:pPr indent="-330200" lvl="0" marL="457200" rtl="0" algn="l">
              <a:spcBef>
                <a:spcPts val="0"/>
              </a:spcBef>
              <a:spcAft>
                <a:spcPts val="0"/>
              </a:spcAft>
              <a:buSzPts val="1600"/>
              <a:buChar char="-"/>
            </a:pPr>
            <a:r>
              <a:rPr lang="en" sz="1600"/>
              <a:t>A nodule is considered likely cancerous if it was marked as    ≥ 3 mm by 3 out of 4 radiologists</a:t>
            </a:r>
            <a:endParaRPr sz="1600"/>
          </a:p>
          <a:p>
            <a:pPr indent="-330200" lvl="0" marL="457200" rtl="0" algn="l">
              <a:spcBef>
                <a:spcPts val="0"/>
              </a:spcBef>
              <a:spcAft>
                <a:spcPts val="0"/>
              </a:spcAft>
              <a:buSzPts val="1600"/>
              <a:buChar char="-"/>
            </a:pPr>
            <a:r>
              <a:rPr lang="en" sz="1600"/>
              <a:t>Data also includes a malignancy score, the number of cancerous nodules out of all nodules found</a:t>
            </a:r>
            <a:endParaRPr sz="1600"/>
          </a:p>
        </p:txBody>
      </p:sp>
      <p:pic>
        <p:nvPicPr>
          <p:cNvPr id="223" name="Google Shape;223;p31"/>
          <p:cNvPicPr preferRelativeResize="0"/>
          <p:nvPr/>
        </p:nvPicPr>
        <p:blipFill>
          <a:blip r:embed="rId3">
            <a:alphaModFix/>
          </a:blip>
          <a:stretch>
            <a:fillRect/>
          </a:stretch>
        </p:blipFill>
        <p:spPr>
          <a:xfrm>
            <a:off x="6871375" y="2830550"/>
            <a:ext cx="2110650" cy="2168564"/>
          </a:xfrm>
          <a:prstGeom prst="rect">
            <a:avLst/>
          </a:prstGeom>
          <a:noFill/>
          <a:ln>
            <a:noFill/>
          </a:ln>
        </p:spPr>
      </p:pic>
      <p:sp>
        <p:nvSpPr>
          <p:cNvPr id="224" name="Google Shape;224;p31"/>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https://luna16.grand-challenge.org/Data/</a:t>
            </a:r>
            <a:endParaRPr sz="7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3" name="Google Shape;93;p14"/>
          <p:cNvSpPr txBox="1"/>
          <p:nvPr>
            <p:ph idx="1" type="body"/>
          </p:nvPr>
        </p:nvSpPr>
        <p:spPr>
          <a:xfrm>
            <a:off x="729450" y="1495250"/>
            <a:ext cx="54528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Lung cancer was the 6th leading cause of death in 2019 [1]</a:t>
            </a:r>
            <a:endParaRPr sz="1600"/>
          </a:p>
          <a:p>
            <a:pPr indent="-330200" lvl="0" marL="457200" rtl="0" algn="l">
              <a:spcBef>
                <a:spcPts val="0"/>
              </a:spcBef>
              <a:spcAft>
                <a:spcPts val="0"/>
              </a:spcAft>
              <a:buSzPts val="1600"/>
              <a:buChar char="-"/>
            </a:pPr>
            <a:r>
              <a:rPr lang="en" sz="1600"/>
              <a:t>Lung nodules are abnormal growths inside the lung that are examined by X-ray or CT scan, 95% are not cancerous</a:t>
            </a:r>
            <a:endParaRPr sz="1600"/>
          </a:p>
          <a:p>
            <a:pPr indent="-330200" lvl="0" marL="457200" rtl="0" algn="l">
              <a:spcBef>
                <a:spcPts val="0"/>
              </a:spcBef>
              <a:spcAft>
                <a:spcPts val="0"/>
              </a:spcAft>
              <a:buSzPts val="1600"/>
              <a:buChar char="-"/>
            </a:pPr>
            <a:r>
              <a:rPr lang="en" sz="1600"/>
              <a:t>Medical Imaging, a subset field of Computer vision, can be employed to identify lesions or cancerous growths within the lungs of patients</a:t>
            </a:r>
            <a:endParaRPr sz="1600"/>
          </a:p>
          <a:p>
            <a:pPr indent="-330200" lvl="0" marL="457200" rtl="0" algn="l">
              <a:spcBef>
                <a:spcPts val="0"/>
              </a:spcBef>
              <a:spcAft>
                <a:spcPts val="0"/>
              </a:spcAft>
              <a:buSzPts val="1600"/>
              <a:buChar char="-"/>
            </a:pPr>
            <a:r>
              <a:rPr lang="en" sz="1600"/>
              <a:t>C</a:t>
            </a:r>
            <a:r>
              <a:rPr lang="en" sz="1600"/>
              <a:t>onvolutional Neural Network (CNN) are the state of the art computer models used in Medical Imaging</a:t>
            </a:r>
            <a:endParaRPr sz="1600"/>
          </a:p>
          <a:p>
            <a:pPr indent="0" lvl="0" marL="0" rtl="0" algn="l">
              <a:spcBef>
                <a:spcPts val="1200"/>
              </a:spcBef>
              <a:spcAft>
                <a:spcPts val="1200"/>
              </a:spcAft>
              <a:buNone/>
            </a:pPr>
            <a:r>
              <a:t/>
            </a:r>
            <a:endParaRPr sz="1600"/>
          </a:p>
        </p:txBody>
      </p:sp>
      <p:pic>
        <p:nvPicPr>
          <p:cNvPr id="94" name="Google Shape;94;p14"/>
          <p:cNvPicPr preferRelativeResize="0"/>
          <p:nvPr/>
        </p:nvPicPr>
        <p:blipFill>
          <a:blip r:embed="rId3">
            <a:alphaModFix/>
          </a:blip>
          <a:stretch>
            <a:fillRect/>
          </a:stretch>
        </p:blipFill>
        <p:spPr>
          <a:xfrm>
            <a:off x="6182250" y="805150"/>
            <a:ext cx="2764276" cy="1492700"/>
          </a:xfrm>
          <a:prstGeom prst="rect">
            <a:avLst/>
          </a:prstGeom>
          <a:noFill/>
          <a:ln>
            <a:noFill/>
          </a:ln>
        </p:spPr>
      </p:pic>
      <p:sp>
        <p:nvSpPr>
          <p:cNvPr id="95" name="Google Shape;95;p14"/>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https://towardsdatascience.com/everything-you-ever-wanted-to-know-about-computer-vision-heres-a-look-why-it-s-so-awesome-e8a58dfb641e</a:t>
            </a:r>
            <a:endParaRPr sz="700">
              <a:latin typeface="Lato"/>
              <a:ea typeface="Lato"/>
              <a:cs typeface="Lato"/>
              <a:sym typeface="Lato"/>
            </a:endParaRPr>
          </a:p>
          <a:p>
            <a:pPr indent="0" lvl="0" marL="0" rtl="0" algn="l">
              <a:spcBef>
                <a:spcPts val="0"/>
              </a:spcBef>
              <a:spcAft>
                <a:spcPts val="0"/>
              </a:spcAft>
              <a:buNone/>
            </a:pPr>
            <a:r>
              <a:rPr lang="en" sz="700" u="sng">
                <a:solidFill>
                  <a:schemeClr val="hlink"/>
                </a:solidFill>
                <a:latin typeface="Lato"/>
                <a:ea typeface="Lato"/>
                <a:cs typeface="Lato"/>
                <a:sym typeface="Lato"/>
                <a:hlinkClick r:id="rId5"/>
              </a:rPr>
              <a:t>https://news.weill.cornell.edu/tags/early-detection</a:t>
            </a:r>
            <a:endParaRPr sz="700">
              <a:latin typeface="Lato"/>
              <a:ea typeface="Lato"/>
              <a:cs typeface="Lato"/>
              <a:sym typeface="Lato"/>
            </a:endParaRPr>
          </a:p>
        </p:txBody>
      </p:sp>
      <p:pic>
        <p:nvPicPr>
          <p:cNvPr id="96" name="Google Shape;96;p14"/>
          <p:cNvPicPr preferRelativeResize="0"/>
          <p:nvPr/>
        </p:nvPicPr>
        <p:blipFill>
          <a:blip r:embed="rId6">
            <a:alphaModFix/>
          </a:blip>
          <a:stretch>
            <a:fillRect/>
          </a:stretch>
        </p:blipFill>
        <p:spPr>
          <a:xfrm>
            <a:off x="6397575" y="2571750"/>
            <a:ext cx="2333625" cy="1981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Proposal - Methodology</a:t>
            </a:r>
            <a:endParaRPr/>
          </a:p>
        </p:txBody>
      </p:sp>
      <p:sp>
        <p:nvSpPr>
          <p:cNvPr id="230" name="Google Shape;230;p32"/>
          <p:cNvSpPr txBox="1"/>
          <p:nvPr>
            <p:ph idx="1" type="body"/>
          </p:nvPr>
        </p:nvSpPr>
        <p:spPr>
          <a:xfrm>
            <a:off x="729450" y="1495250"/>
            <a:ext cx="7688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CNN with transfer learning to classify lung nodules as cancerous or not</a:t>
            </a:r>
            <a:endParaRPr sz="1600"/>
          </a:p>
          <a:p>
            <a:pPr indent="-330200" lvl="0" marL="457200" rtl="0" algn="l">
              <a:spcBef>
                <a:spcPts val="0"/>
              </a:spcBef>
              <a:spcAft>
                <a:spcPts val="0"/>
              </a:spcAft>
              <a:buSzPts val="1600"/>
              <a:buChar char="-"/>
            </a:pPr>
            <a:r>
              <a:rPr lang="en" sz="1600"/>
              <a:t>Intend to explore many different CNN transfer learning models</a:t>
            </a:r>
            <a:endParaRPr sz="1600"/>
          </a:p>
          <a:p>
            <a:pPr indent="-330200" lvl="0" marL="457200" rtl="0" algn="l">
              <a:spcBef>
                <a:spcPts val="0"/>
              </a:spcBef>
              <a:spcAft>
                <a:spcPts val="0"/>
              </a:spcAft>
              <a:buSzPts val="1600"/>
              <a:buChar char="-"/>
            </a:pPr>
            <a:r>
              <a:rPr lang="en" sz="1600"/>
              <a:t>Data augmentation to flip, crop, scale and rotate data to increase our amount of data and prevent overfitting during training</a:t>
            </a:r>
            <a:endParaRPr sz="1600"/>
          </a:p>
          <a:p>
            <a:pPr indent="-330200" lvl="0" marL="457200" rtl="0" algn="l">
              <a:spcBef>
                <a:spcPts val="0"/>
              </a:spcBef>
              <a:spcAft>
                <a:spcPts val="0"/>
              </a:spcAft>
              <a:buSzPts val="1600"/>
              <a:buChar char="-"/>
            </a:pPr>
            <a:r>
              <a:rPr lang="en" sz="1600"/>
              <a:t>Subset the data into proper balanced classes to classify on malignancy score and not just if a nodule is malignant</a:t>
            </a:r>
            <a:endParaRPr sz="1600"/>
          </a:p>
          <a:p>
            <a:pPr indent="-330200" lvl="0" marL="457200" rtl="0" algn="l">
              <a:spcBef>
                <a:spcPts val="0"/>
              </a:spcBef>
              <a:spcAft>
                <a:spcPts val="0"/>
              </a:spcAft>
              <a:buSzPts val="1600"/>
              <a:buChar char="-"/>
            </a:pPr>
            <a:r>
              <a:rPr lang="en" sz="1600"/>
              <a:t>Input of CT scans and output stating if there is cancer and the severity</a:t>
            </a:r>
            <a:endParaRPr sz="1600"/>
          </a:p>
          <a:p>
            <a:pPr indent="-330200" lvl="0" marL="457200" rtl="0" algn="l">
              <a:spcBef>
                <a:spcPts val="0"/>
              </a:spcBef>
              <a:spcAft>
                <a:spcPts val="0"/>
              </a:spcAft>
              <a:buSzPts val="1600"/>
              <a:buChar char="-"/>
            </a:pPr>
            <a:r>
              <a:rPr lang="en" sz="1600"/>
              <a:t>The model will be evaluated on accuracy</a:t>
            </a:r>
            <a:endParaRPr sz="1600"/>
          </a:p>
          <a:p>
            <a:pPr indent="-330200" lvl="0" marL="457200" rtl="0" algn="l">
              <a:spcBef>
                <a:spcPts val="0"/>
              </a:spcBef>
              <a:spcAft>
                <a:spcPts val="0"/>
              </a:spcAft>
              <a:buSzPts val="1600"/>
              <a:buChar char="-"/>
            </a:pPr>
            <a:r>
              <a:rPr lang="en" sz="1600"/>
              <a:t>Analyze if sensitivity or specificity is a better option</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Proposal - Example Model</a:t>
            </a:r>
            <a:endParaRPr/>
          </a:p>
        </p:txBody>
      </p:sp>
      <p:sp>
        <p:nvSpPr>
          <p:cNvPr id="236" name="Google Shape;236;p33"/>
          <p:cNvSpPr txBox="1"/>
          <p:nvPr>
            <p:ph idx="1" type="body"/>
          </p:nvPr>
        </p:nvSpPr>
        <p:spPr>
          <a:xfrm>
            <a:off x="729450" y="1495250"/>
            <a:ext cx="7688700" cy="343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a:t>
            </a:r>
            <a:r>
              <a:rPr lang="en"/>
              <a:t>Question</a:t>
            </a:r>
            <a:endParaRPr/>
          </a:p>
        </p:txBody>
      </p:sp>
      <p:sp>
        <p:nvSpPr>
          <p:cNvPr id="102" name="Google Shape;102;p15"/>
          <p:cNvSpPr txBox="1"/>
          <p:nvPr>
            <p:ph idx="1" type="body"/>
          </p:nvPr>
        </p:nvSpPr>
        <p:spPr>
          <a:xfrm>
            <a:off x="729450" y="1495250"/>
            <a:ext cx="7688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Can we develop a CNN model with transfer learning for successfully identifying cancerous lung nodules?</a:t>
            </a:r>
            <a:endParaRPr sz="1600"/>
          </a:p>
        </p:txBody>
      </p:sp>
      <p:pic>
        <p:nvPicPr>
          <p:cNvPr id="103" name="Google Shape;103;p15"/>
          <p:cNvPicPr preferRelativeResize="0"/>
          <p:nvPr/>
        </p:nvPicPr>
        <p:blipFill>
          <a:blip r:embed="rId3">
            <a:alphaModFix/>
          </a:blip>
          <a:stretch>
            <a:fillRect/>
          </a:stretch>
        </p:blipFill>
        <p:spPr>
          <a:xfrm>
            <a:off x="2589125" y="2097075"/>
            <a:ext cx="3969349" cy="2646225"/>
          </a:xfrm>
          <a:prstGeom prst="rect">
            <a:avLst/>
          </a:prstGeom>
          <a:noFill/>
          <a:ln>
            <a:noFill/>
          </a:ln>
        </p:spPr>
      </p:pic>
      <p:sp>
        <p:nvSpPr>
          <p:cNvPr id="104" name="Google Shape;104;p15"/>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https://unstick.me/wp-content/uploads/2016/12/qualitative-research-question-examples.jpg</a:t>
            </a:r>
            <a:endParaRPr sz="7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10" name="Google Shape;110;p16"/>
          <p:cNvSpPr txBox="1"/>
          <p:nvPr>
            <p:ph idx="1" type="body"/>
          </p:nvPr>
        </p:nvSpPr>
        <p:spPr>
          <a:xfrm>
            <a:off x="729450" y="1311900"/>
            <a:ext cx="6230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We used the Lung Nodule Analysis 2016 (LUNA16) dataset</a:t>
            </a:r>
            <a:endParaRPr sz="1600"/>
          </a:p>
          <a:p>
            <a:pPr indent="-330200" lvl="1" marL="914400" rtl="0" algn="l">
              <a:spcBef>
                <a:spcPts val="0"/>
              </a:spcBef>
              <a:spcAft>
                <a:spcPts val="0"/>
              </a:spcAft>
              <a:buSzPts val="1600"/>
              <a:buChar char="-"/>
            </a:pPr>
            <a:r>
              <a:rPr lang="en" sz="1600"/>
              <a:t>Subset of the Lung Image Database Consortium Image Collection (LIDC-IDRI)</a:t>
            </a:r>
            <a:endParaRPr sz="1600"/>
          </a:p>
          <a:p>
            <a:pPr indent="-330200" lvl="0" marL="457200" rtl="0" algn="l">
              <a:spcBef>
                <a:spcPts val="0"/>
              </a:spcBef>
              <a:spcAft>
                <a:spcPts val="0"/>
              </a:spcAft>
              <a:buSzPts val="1600"/>
              <a:buChar char="-"/>
            </a:pPr>
            <a:r>
              <a:rPr lang="en" sz="1600"/>
              <a:t>Includes 888 CT scans with annotations collected through a two-phase process using 4 radiologists [LUNA16]</a:t>
            </a:r>
            <a:endParaRPr sz="1600"/>
          </a:p>
          <a:p>
            <a:pPr indent="-330200" lvl="0" marL="457200" rtl="0" algn="l">
              <a:spcBef>
                <a:spcPts val="0"/>
              </a:spcBef>
              <a:spcAft>
                <a:spcPts val="0"/>
              </a:spcAft>
              <a:buSzPts val="1600"/>
              <a:buChar char="-"/>
            </a:pPr>
            <a:r>
              <a:rPr lang="en" sz="1600"/>
              <a:t>Lesions were marked as non-nodule, nodule &lt; 3 mm, and nodule &gt;= 3 mm</a:t>
            </a:r>
            <a:endParaRPr sz="1600"/>
          </a:p>
          <a:p>
            <a:pPr indent="-330200" lvl="0" marL="457200" rtl="0" algn="l">
              <a:spcBef>
                <a:spcPts val="0"/>
              </a:spcBef>
              <a:spcAft>
                <a:spcPts val="0"/>
              </a:spcAft>
              <a:buSzPts val="1600"/>
              <a:buChar char="-"/>
            </a:pPr>
            <a:r>
              <a:rPr lang="en" sz="1600"/>
              <a:t>A nodule is considered likely cancerous if it was marked as &gt;= 3 mm by 3 out of 4 radiologists</a:t>
            </a:r>
            <a:endParaRPr sz="1600"/>
          </a:p>
        </p:txBody>
      </p:sp>
      <p:pic>
        <p:nvPicPr>
          <p:cNvPr id="111" name="Google Shape;111;p16"/>
          <p:cNvPicPr preferRelativeResize="0"/>
          <p:nvPr/>
        </p:nvPicPr>
        <p:blipFill>
          <a:blip r:embed="rId3">
            <a:alphaModFix/>
          </a:blip>
          <a:stretch>
            <a:fillRect/>
          </a:stretch>
        </p:blipFill>
        <p:spPr>
          <a:xfrm>
            <a:off x="6960050" y="2935425"/>
            <a:ext cx="2110650" cy="2168564"/>
          </a:xfrm>
          <a:prstGeom prst="rect">
            <a:avLst/>
          </a:prstGeom>
          <a:noFill/>
          <a:ln>
            <a:noFill/>
          </a:ln>
        </p:spPr>
      </p:pic>
      <p:sp>
        <p:nvSpPr>
          <p:cNvPr id="112" name="Google Shape;112;p16"/>
          <p:cNvSpPr txBox="1"/>
          <p:nvPr/>
        </p:nvSpPr>
        <p:spPr>
          <a:xfrm>
            <a:off x="0" y="4743300"/>
            <a:ext cx="9144000" cy="400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https://luna16.grand-challenge.org/Data/</a:t>
            </a:r>
            <a:endParaRPr sz="700">
              <a:latin typeface="Lato"/>
              <a:ea typeface="Lato"/>
              <a:cs typeface="Lato"/>
              <a:sym typeface="Lato"/>
            </a:endParaRPr>
          </a:p>
        </p:txBody>
      </p:sp>
      <p:pic>
        <p:nvPicPr>
          <p:cNvPr id="113" name="Google Shape;113;p16"/>
          <p:cNvPicPr preferRelativeResize="0"/>
          <p:nvPr/>
        </p:nvPicPr>
        <p:blipFill>
          <a:blip r:embed="rId5">
            <a:alphaModFix/>
          </a:blip>
          <a:stretch>
            <a:fillRect/>
          </a:stretch>
        </p:blipFill>
        <p:spPr>
          <a:xfrm>
            <a:off x="1783638" y="3961000"/>
            <a:ext cx="5057775" cy="114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Proposal</a:t>
            </a:r>
            <a:r>
              <a:rPr lang="en"/>
              <a:t> - Issues</a:t>
            </a:r>
            <a:endParaRPr/>
          </a:p>
        </p:txBody>
      </p:sp>
      <p:sp>
        <p:nvSpPr>
          <p:cNvPr id="119" name="Google Shape;119;p17"/>
          <p:cNvSpPr txBox="1"/>
          <p:nvPr>
            <p:ph idx="1" type="body"/>
          </p:nvPr>
        </p:nvSpPr>
        <p:spPr>
          <a:xfrm>
            <a:off x="729450" y="1495250"/>
            <a:ext cx="7688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CNN transfer learning requires specific size images</a:t>
            </a:r>
            <a:endParaRPr sz="1600"/>
          </a:p>
          <a:p>
            <a:pPr indent="-330200" lvl="0" marL="457200" rtl="0" algn="l">
              <a:spcBef>
                <a:spcPts val="0"/>
              </a:spcBef>
              <a:spcAft>
                <a:spcPts val="0"/>
              </a:spcAft>
              <a:buSzPts val="1600"/>
              <a:buChar char="-"/>
            </a:pPr>
            <a:r>
              <a:rPr lang="en" sz="1600"/>
              <a:t>Our current data is CT scans, 2D images of a 3D structure</a:t>
            </a:r>
            <a:endParaRPr sz="1600"/>
          </a:p>
          <a:p>
            <a:pPr indent="-330200" lvl="0" marL="457200" rtl="0" algn="l">
              <a:spcBef>
                <a:spcPts val="0"/>
              </a:spcBef>
              <a:spcAft>
                <a:spcPts val="0"/>
              </a:spcAft>
              <a:buSzPts val="1600"/>
              <a:buChar char="-"/>
            </a:pPr>
            <a:r>
              <a:rPr lang="en" sz="1600"/>
              <a:t>Would like to put our data into a 3D structure and then into a transfer learning model</a:t>
            </a:r>
            <a:endParaRPr sz="1600"/>
          </a:p>
          <a:p>
            <a:pPr indent="-330200" lvl="0" marL="457200" rtl="0" algn="l">
              <a:spcBef>
                <a:spcPts val="0"/>
              </a:spcBef>
              <a:spcAft>
                <a:spcPts val="0"/>
              </a:spcAft>
              <a:buSzPts val="1600"/>
              <a:buChar char="-"/>
            </a:pPr>
            <a:r>
              <a:rPr lang="en" sz="1600"/>
              <a:t>Haven’t found any publicly available models of 3D structures that would work with our data</a:t>
            </a:r>
            <a:endParaRPr sz="1600"/>
          </a:p>
          <a:p>
            <a:pPr indent="-330200" lvl="0" marL="457200" rtl="0" algn="l">
              <a:spcBef>
                <a:spcPts val="0"/>
              </a:spcBef>
              <a:spcAft>
                <a:spcPts val="0"/>
              </a:spcAft>
              <a:buSzPts val="1600"/>
              <a:buChar char="-"/>
            </a:pPr>
            <a:r>
              <a:rPr lang="en" sz="1600"/>
              <a:t>Possible solution?</a:t>
            </a:r>
            <a:endParaRPr sz="1600"/>
          </a:p>
          <a:p>
            <a:pPr indent="-330200" lvl="1" marL="914400" rtl="0" algn="l">
              <a:spcBef>
                <a:spcPts val="0"/>
              </a:spcBef>
              <a:spcAft>
                <a:spcPts val="0"/>
              </a:spcAft>
              <a:buSzPts val="1600"/>
              <a:buChar char="-"/>
            </a:pPr>
            <a:r>
              <a:rPr lang="en" sz="1600"/>
              <a:t>Create CNN with “piles” of patient scans [6]</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25" name="Google Shape;125;p18"/>
          <p:cNvSpPr txBox="1"/>
          <p:nvPr>
            <p:ph idx="1" type="body"/>
          </p:nvPr>
        </p:nvSpPr>
        <p:spPr>
          <a:xfrm>
            <a:off x="729450" y="1495250"/>
            <a:ext cx="7688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Multiple CNN models</a:t>
            </a:r>
            <a:endParaRPr sz="1600"/>
          </a:p>
          <a:p>
            <a:pPr indent="-330200" lvl="0" marL="457200" rtl="0" algn="l">
              <a:spcBef>
                <a:spcPts val="0"/>
              </a:spcBef>
              <a:spcAft>
                <a:spcPts val="0"/>
              </a:spcAft>
              <a:buSzPts val="1600"/>
              <a:buChar char="-"/>
            </a:pPr>
            <a:r>
              <a:rPr lang="en" sz="1600"/>
              <a:t>Combination of simple and deep CNN</a:t>
            </a:r>
            <a:endParaRPr sz="1600"/>
          </a:p>
          <a:p>
            <a:pPr indent="-330200" lvl="0" marL="457200" rtl="0" algn="l">
              <a:spcBef>
                <a:spcPts val="0"/>
              </a:spcBef>
              <a:spcAft>
                <a:spcPts val="0"/>
              </a:spcAft>
              <a:buSzPts val="1600"/>
              <a:buChar char="-"/>
            </a:pPr>
            <a:r>
              <a:rPr lang="en" sz="1600"/>
              <a:t>Transfer Learning</a:t>
            </a:r>
            <a:endParaRPr sz="1600"/>
          </a:p>
          <a:p>
            <a:pPr indent="-330200" lvl="1" marL="914400" rtl="0" algn="l">
              <a:spcBef>
                <a:spcPts val="0"/>
              </a:spcBef>
              <a:spcAft>
                <a:spcPts val="0"/>
              </a:spcAft>
              <a:buSzPts val="1600"/>
              <a:buChar char="-"/>
            </a:pPr>
            <a:r>
              <a:rPr lang="en" sz="1600"/>
              <a:t>Xception</a:t>
            </a:r>
            <a:endParaRPr sz="1600"/>
          </a:p>
          <a:p>
            <a:pPr indent="-330200" lvl="1" marL="914400" rtl="0" algn="l">
              <a:spcBef>
                <a:spcPts val="0"/>
              </a:spcBef>
              <a:spcAft>
                <a:spcPts val="0"/>
              </a:spcAft>
              <a:buSzPts val="1600"/>
              <a:buChar char="-"/>
            </a:pPr>
            <a:r>
              <a:rPr lang="en" sz="1600"/>
              <a:t>InceptionResNetV2</a:t>
            </a:r>
            <a:endParaRPr sz="1600"/>
          </a:p>
          <a:p>
            <a:pPr indent="-330200" lvl="1" marL="914400" rtl="0" algn="l">
              <a:spcBef>
                <a:spcPts val="0"/>
              </a:spcBef>
              <a:spcAft>
                <a:spcPts val="0"/>
              </a:spcAft>
              <a:buSzPts val="1600"/>
              <a:buChar char="-"/>
            </a:pPr>
            <a:r>
              <a:rPr lang="en" sz="1600"/>
              <a:t>ResNetV2</a:t>
            </a:r>
            <a:endParaRPr sz="1600"/>
          </a:p>
          <a:p>
            <a:pPr indent="-330200" lvl="0" marL="457200" rtl="0" algn="l">
              <a:spcBef>
                <a:spcPts val="0"/>
              </a:spcBef>
              <a:spcAft>
                <a:spcPts val="0"/>
              </a:spcAft>
              <a:buSzPts val="1600"/>
              <a:buChar char="-"/>
            </a:pPr>
            <a:r>
              <a:rPr lang="en" sz="1600"/>
              <a:t>Maximize validation metrics (F1-score, precision, and recall)</a:t>
            </a:r>
            <a:endParaRPr sz="1600"/>
          </a:p>
          <a:p>
            <a:pPr indent="-330200" lvl="0" marL="457200" rtl="0" algn="l">
              <a:spcBef>
                <a:spcPts val="0"/>
              </a:spcBef>
              <a:spcAft>
                <a:spcPts val="0"/>
              </a:spcAft>
              <a:buSzPts val="1600"/>
              <a:buChar char="-"/>
            </a:pPr>
            <a:r>
              <a:rPr lang="en" sz="1600"/>
              <a:t>Test models on balanced and unbalanced datasets</a:t>
            </a:r>
            <a:endParaRPr sz="1600"/>
          </a:p>
        </p:txBody>
      </p:sp>
      <p:pic>
        <p:nvPicPr>
          <p:cNvPr id="126" name="Google Shape;126;p18"/>
          <p:cNvPicPr preferRelativeResize="0"/>
          <p:nvPr/>
        </p:nvPicPr>
        <p:blipFill>
          <a:blip r:embed="rId3">
            <a:alphaModFix/>
          </a:blip>
          <a:stretch>
            <a:fillRect/>
          </a:stretch>
        </p:blipFill>
        <p:spPr>
          <a:xfrm>
            <a:off x="1982713" y="3869326"/>
            <a:ext cx="5182175" cy="1057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Model</a:t>
            </a:r>
            <a:endParaRPr/>
          </a:p>
        </p:txBody>
      </p:sp>
      <p:pic>
        <p:nvPicPr>
          <p:cNvPr id="132" name="Google Shape;132;p19"/>
          <p:cNvPicPr preferRelativeResize="0"/>
          <p:nvPr/>
        </p:nvPicPr>
        <p:blipFill>
          <a:blip r:embed="rId3">
            <a:alphaModFix/>
          </a:blip>
          <a:stretch>
            <a:fillRect/>
          </a:stretch>
        </p:blipFill>
        <p:spPr>
          <a:xfrm>
            <a:off x="203863" y="1426050"/>
            <a:ext cx="8739874" cy="229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138" name="Google Shape;138;p20"/>
          <p:cNvGraphicFramePr/>
          <p:nvPr/>
        </p:nvGraphicFramePr>
        <p:xfrm>
          <a:off x="4295288" y="1363370"/>
          <a:ext cx="3000000" cy="3000000"/>
        </p:xfrm>
        <a:graphic>
          <a:graphicData uri="http://schemas.openxmlformats.org/drawingml/2006/table">
            <a:tbl>
              <a:tblPr>
                <a:noFill/>
                <a:tableStyleId>{9A56D805-D02A-47A4-A24F-E9144DBEE98F}</a:tableStyleId>
              </a:tblPr>
              <a:tblGrid>
                <a:gridCol w="1446750"/>
                <a:gridCol w="816350"/>
                <a:gridCol w="805800"/>
                <a:gridCol w="817650"/>
                <a:gridCol w="770300"/>
              </a:tblGrid>
              <a:tr h="310350">
                <a:tc>
                  <a:txBody>
                    <a:bodyPr/>
                    <a:lstStyle/>
                    <a:p>
                      <a:pPr indent="0" lvl="0" marL="0" rtl="0" algn="l">
                        <a:spcBef>
                          <a:spcPts val="0"/>
                        </a:spcBef>
                        <a:spcAft>
                          <a:spcPts val="0"/>
                        </a:spcAft>
                        <a:buNone/>
                      </a:pPr>
                      <a:r>
                        <a:rPr lang="en" sz="1100"/>
                        <a:t>Models</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 sz="1100"/>
                        <a:t>F1-score</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 sz="1100"/>
                        <a:t>Precision</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 sz="1100"/>
                        <a:t>Recall</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 sz="1100"/>
                        <a:t>AUROC</a:t>
                      </a:r>
                      <a:endParaRPr sz="1100"/>
                    </a:p>
                  </a:txBody>
                  <a:tcPr marT="91425" marB="91425" marR="91425" marL="91425">
                    <a:solidFill>
                      <a:srgbClr val="C9DAF8"/>
                    </a:solidFill>
                  </a:tcPr>
                </a:tc>
              </a:tr>
              <a:tr h="310350">
                <a:tc>
                  <a:txBody>
                    <a:bodyPr/>
                    <a:lstStyle/>
                    <a:p>
                      <a:pPr indent="0" lvl="0" marL="0" rtl="0" algn="l">
                        <a:spcBef>
                          <a:spcPts val="0"/>
                        </a:spcBef>
                        <a:spcAft>
                          <a:spcPts val="0"/>
                        </a:spcAft>
                        <a:buNone/>
                      </a:pPr>
                      <a:r>
                        <a:rPr lang="en" sz="1100"/>
                        <a:t>Base</a:t>
                      </a:r>
                      <a:endParaRPr sz="1100"/>
                    </a:p>
                  </a:txBody>
                  <a:tcPr marT="91425" marB="91425" marR="91425" marL="91425"/>
                </a:tc>
                <a:tc>
                  <a:txBody>
                    <a:bodyPr/>
                    <a:lstStyle/>
                    <a:p>
                      <a:pPr indent="0" lvl="0" marL="0" rtl="0" algn="l">
                        <a:spcBef>
                          <a:spcPts val="0"/>
                        </a:spcBef>
                        <a:spcAft>
                          <a:spcPts val="0"/>
                        </a:spcAft>
                        <a:buNone/>
                      </a:pPr>
                      <a:r>
                        <a:rPr lang="en" sz="1100"/>
                        <a:t>0.6264</a:t>
                      </a:r>
                      <a:endParaRPr sz="1100"/>
                    </a:p>
                  </a:txBody>
                  <a:tcPr marT="91425" marB="91425" marR="91425" marL="91425"/>
                </a:tc>
                <a:tc>
                  <a:txBody>
                    <a:bodyPr/>
                    <a:lstStyle/>
                    <a:p>
                      <a:pPr indent="0" lvl="0" marL="0" rtl="0" algn="l">
                        <a:spcBef>
                          <a:spcPts val="0"/>
                        </a:spcBef>
                        <a:spcAft>
                          <a:spcPts val="0"/>
                        </a:spcAft>
                        <a:buNone/>
                      </a:pPr>
                      <a:r>
                        <a:rPr lang="en" sz="1100"/>
                        <a:t>0.4618</a:t>
                      </a:r>
                      <a:endParaRPr sz="1100"/>
                    </a:p>
                  </a:txBody>
                  <a:tcPr marT="91425" marB="91425" marR="91425" marL="91425"/>
                </a:tc>
                <a:tc>
                  <a:txBody>
                    <a:bodyPr/>
                    <a:lstStyle/>
                    <a:p>
                      <a:pPr indent="0" lvl="0" marL="0" rtl="0" algn="l">
                        <a:spcBef>
                          <a:spcPts val="0"/>
                        </a:spcBef>
                        <a:spcAft>
                          <a:spcPts val="0"/>
                        </a:spcAft>
                        <a:buNone/>
                      </a:pPr>
                      <a:r>
                        <a:rPr lang="en" sz="1100"/>
                        <a:t>1.0000</a:t>
                      </a:r>
                      <a:endParaRPr sz="1100"/>
                    </a:p>
                  </a:txBody>
                  <a:tcPr marT="91425" marB="91425" marR="91425" marL="91425"/>
                </a:tc>
                <a:tc>
                  <a:txBody>
                    <a:bodyPr/>
                    <a:lstStyle/>
                    <a:p>
                      <a:pPr indent="0" lvl="0" marL="0" rtl="0" algn="l">
                        <a:spcBef>
                          <a:spcPts val="0"/>
                        </a:spcBef>
                        <a:spcAft>
                          <a:spcPts val="0"/>
                        </a:spcAft>
                        <a:buNone/>
                      </a:pPr>
                      <a:r>
                        <a:rPr lang="en" sz="1100"/>
                        <a:t>0.9015</a:t>
                      </a:r>
                      <a:endParaRPr sz="1100"/>
                    </a:p>
                  </a:txBody>
                  <a:tcPr marT="91425" marB="91425" marR="91425" marL="91425"/>
                </a:tc>
              </a:tr>
              <a:tr h="310350">
                <a:tc>
                  <a:txBody>
                    <a:bodyPr/>
                    <a:lstStyle/>
                    <a:p>
                      <a:pPr indent="0" lvl="0" marL="0" rtl="0" algn="l">
                        <a:spcBef>
                          <a:spcPts val="0"/>
                        </a:spcBef>
                        <a:spcAft>
                          <a:spcPts val="0"/>
                        </a:spcAft>
                        <a:buNone/>
                      </a:pPr>
                      <a:r>
                        <a:rPr lang="en" sz="1100"/>
                        <a:t>Test</a:t>
                      </a:r>
                      <a:endParaRPr sz="1100"/>
                    </a:p>
                  </a:txBody>
                  <a:tcPr marT="91425" marB="91425" marR="91425" marL="91425"/>
                </a:tc>
                <a:tc>
                  <a:txBody>
                    <a:bodyPr/>
                    <a:lstStyle/>
                    <a:p>
                      <a:pPr indent="0" lvl="0" marL="0" rtl="0" algn="l">
                        <a:spcBef>
                          <a:spcPts val="0"/>
                        </a:spcBef>
                        <a:spcAft>
                          <a:spcPts val="0"/>
                        </a:spcAft>
                        <a:buNone/>
                      </a:pPr>
                      <a:r>
                        <a:rPr lang="en" sz="1100"/>
                        <a:t>0.6055</a:t>
                      </a:r>
                      <a:endParaRPr sz="1100"/>
                    </a:p>
                  </a:txBody>
                  <a:tcPr marT="91425" marB="91425" marR="91425" marL="91425"/>
                </a:tc>
                <a:tc>
                  <a:txBody>
                    <a:bodyPr/>
                    <a:lstStyle/>
                    <a:p>
                      <a:pPr indent="0" lvl="0" marL="0" rtl="0" algn="l">
                        <a:spcBef>
                          <a:spcPts val="0"/>
                        </a:spcBef>
                        <a:spcAft>
                          <a:spcPts val="0"/>
                        </a:spcAft>
                        <a:buNone/>
                      </a:pPr>
                      <a:r>
                        <a:rPr lang="en" sz="1100"/>
                        <a:t>0.4375</a:t>
                      </a:r>
                      <a:endParaRPr sz="1100"/>
                    </a:p>
                  </a:txBody>
                  <a:tcPr marT="91425" marB="91425" marR="91425" marL="91425"/>
                </a:tc>
                <a:tc>
                  <a:txBody>
                    <a:bodyPr/>
                    <a:lstStyle/>
                    <a:p>
                      <a:pPr indent="0" lvl="0" marL="0" rtl="0" algn="l">
                        <a:spcBef>
                          <a:spcPts val="0"/>
                        </a:spcBef>
                        <a:spcAft>
                          <a:spcPts val="0"/>
                        </a:spcAft>
                        <a:buNone/>
                      </a:pPr>
                      <a:r>
                        <a:rPr lang="en" sz="1100"/>
                        <a:t>1.0000</a:t>
                      </a:r>
                      <a:endParaRPr sz="1100"/>
                    </a:p>
                  </a:txBody>
                  <a:tcPr marT="91425" marB="91425" marR="91425" marL="91425"/>
                </a:tc>
                <a:tc>
                  <a:txBody>
                    <a:bodyPr/>
                    <a:lstStyle/>
                    <a:p>
                      <a:pPr indent="0" lvl="0" marL="0" rtl="0" algn="l">
                        <a:spcBef>
                          <a:spcPts val="0"/>
                        </a:spcBef>
                        <a:spcAft>
                          <a:spcPts val="0"/>
                        </a:spcAft>
                        <a:buNone/>
                      </a:pPr>
                      <a:r>
                        <a:rPr lang="en" sz="1100"/>
                        <a:t>0.9942</a:t>
                      </a:r>
                      <a:endParaRPr sz="1100"/>
                    </a:p>
                  </a:txBody>
                  <a:tcPr marT="91425" marB="91425" marR="91425" marL="91425"/>
                </a:tc>
              </a:tr>
              <a:tr h="310350">
                <a:tc>
                  <a:txBody>
                    <a:bodyPr/>
                    <a:lstStyle/>
                    <a:p>
                      <a:pPr indent="0" lvl="0" marL="0" rtl="0" algn="l">
                        <a:spcBef>
                          <a:spcPts val="0"/>
                        </a:spcBef>
                        <a:spcAft>
                          <a:spcPts val="0"/>
                        </a:spcAft>
                        <a:buNone/>
                      </a:pPr>
                      <a:r>
                        <a:rPr lang="en" sz="1100"/>
                        <a:t>Xception</a:t>
                      </a:r>
                      <a:endParaRPr sz="1100"/>
                    </a:p>
                  </a:txBody>
                  <a:tcPr marT="91425" marB="91425" marR="91425" marL="91425"/>
                </a:tc>
                <a:tc>
                  <a:txBody>
                    <a:bodyPr/>
                    <a:lstStyle/>
                    <a:p>
                      <a:pPr indent="0" lvl="0" marL="0" rtl="0" algn="l">
                        <a:spcBef>
                          <a:spcPts val="0"/>
                        </a:spcBef>
                        <a:spcAft>
                          <a:spcPts val="0"/>
                        </a:spcAft>
                        <a:buNone/>
                      </a:pPr>
                      <a:r>
                        <a:rPr lang="en" sz="1100"/>
                        <a:t>0.5997</a:t>
                      </a:r>
                      <a:endParaRPr sz="1100"/>
                    </a:p>
                  </a:txBody>
                  <a:tcPr marT="91425" marB="91425" marR="91425" marL="91425"/>
                </a:tc>
                <a:tc>
                  <a:txBody>
                    <a:bodyPr/>
                    <a:lstStyle/>
                    <a:p>
                      <a:pPr indent="0" lvl="0" marL="0" rtl="0" algn="l">
                        <a:spcBef>
                          <a:spcPts val="0"/>
                        </a:spcBef>
                        <a:spcAft>
                          <a:spcPts val="0"/>
                        </a:spcAft>
                        <a:buNone/>
                      </a:pPr>
                      <a:r>
                        <a:rPr lang="en" sz="1100"/>
                        <a:t>0.4306</a:t>
                      </a:r>
                      <a:endParaRPr sz="1100"/>
                    </a:p>
                  </a:txBody>
                  <a:tcPr marT="91425" marB="91425" marR="91425" marL="91425"/>
                </a:tc>
                <a:tc>
                  <a:txBody>
                    <a:bodyPr/>
                    <a:lstStyle/>
                    <a:p>
                      <a:pPr indent="0" lvl="0" marL="0" rtl="0" algn="l">
                        <a:spcBef>
                          <a:spcPts val="0"/>
                        </a:spcBef>
                        <a:spcAft>
                          <a:spcPts val="0"/>
                        </a:spcAft>
                        <a:buNone/>
                      </a:pPr>
                      <a:r>
                        <a:rPr lang="en" sz="1100"/>
                        <a:t>1.0000</a:t>
                      </a:r>
                      <a:endParaRPr sz="1100"/>
                    </a:p>
                  </a:txBody>
                  <a:tcPr marT="91425" marB="91425" marR="91425" marL="91425"/>
                </a:tc>
                <a:tc>
                  <a:txBody>
                    <a:bodyPr/>
                    <a:lstStyle/>
                    <a:p>
                      <a:pPr indent="0" lvl="0" marL="0" rtl="0" algn="l">
                        <a:spcBef>
                          <a:spcPts val="0"/>
                        </a:spcBef>
                        <a:spcAft>
                          <a:spcPts val="0"/>
                        </a:spcAft>
                        <a:buNone/>
                      </a:pPr>
                      <a:r>
                        <a:rPr lang="en" sz="1100"/>
                        <a:t>1.0000</a:t>
                      </a:r>
                      <a:endParaRPr sz="1100"/>
                    </a:p>
                  </a:txBody>
                  <a:tcPr marT="91425" marB="91425" marR="91425" marL="91425"/>
                </a:tc>
              </a:tr>
              <a:tr h="310350">
                <a:tc>
                  <a:txBody>
                    <a:bodyPr/>
                    <a:lstStyle/>
                    <a:p>
                      <a:pPr indent="0" lvl="0" marL="0" rtl="0" algn="l">
                        <a:spcBef>
                          <a:spcPts val="0"/>
                        </a:spcBef>
                        <a:spcAft>
                          <a:spcPts val="0"/>
                        </a:spcAft>
                        <a:buNone/>
                      </a:pPr>
                      <a:r>
                        <a:rPr lang="en" sz="1100"/>
                        <a:t>InceptionResNetV2</a:t>
                      </a:r>
                      <a:endParaRPr sz="1100"/>
                    </a:p>
                  </a:txBody>
                  <a:tcPr marT="91425" marB="91425" marR="91425" marL="91425">
                    <a:solidFill>
                      <a:srgbClr val="D9EAD3"/>
                    </a:solidFill>
                  </a:tcPr>
                </a:tc>
                <a:tc>
                  <a:txBody>
                    <a:bodyPr/>
                    <a:lstStyle/>
                    <a:p>
                      <a:pPr indent="0" lvl="0" marL="0" rtl="0" algn="l">
                        <a:spcBef>
                          <a:spcPts val="0"/>
                        </a:spcBef>
                        <a:spcAft>
                          <a:spcPts val="0"/>
                        </a:spcAft>
                        <a:buNone/>
                      </a:pPr>
                      <a:r>
                        <a:rPr lang="en" sz="1100"/>
                        <a:t>0.6131</a:t>
                      </a:r>
                      <a:endParaRPr sz="1100"/>
                    </a:p>
                  </a:txBody>
                  <a:tcPr marT="91425" marB="91425" marR="91425" marL="91425">
                    <a:solidFill>
                      <a:srgbClr val="D9EAD3"/>
                    </a:solidFill>
                  </a:tcPr>
                </a:tc>
                <a:tc>
                  <a:txBody>
                    <a:bodyPr/>
                    <a:lstStyle/>
                    <a:p>
                      <a:pPr indent="0" lvl="0" marL="0" rtl="0" algn="l">
                        <a:spcBef>
                          <a:spcPts val="0"/>
                        </a:spcBef>
                        <a:spcAft>
                          <a:spcPts val="0"/>
                        </a:spcAft>
                        <a:buNone/>
                      </a:pPr>
                      <a:r>
                        <a:rPr lang="en" sz="1100"/>
                        <a:t>0.4481</a:t>
                      </a:r>
                      <a:endParaRPr sz="1100"/>
                    </a:p>
                  </a:txBody>
                  <a:tcPr marT="91425" marB="91425" marR="91425" marL="91425">
                    <a:solidFill>
                      <a:srgbClr val="D9EAD3"/>
                    </a:solidFill>
                  </a:tcPr>
                </a:tc>
                <a:tc>
                  <a:txBody>
                    <a:bodyPr/>
                    <a:lstStyle/>
                    <a:p>
                      <a:pPr indent="0" lvl="0" marL="0" rtl="0" algn="l">
                        <a:spcBef>
                          <a:spcPts val="0"/>
                        </a:spcBef>
                        <a:spcAft>
                          <a:spcPts val="0"/>
                        </a:spcAft>
                        <a:buNone/>
                      </a:pPr>
                      <a:r>
                        <a:rPr lang="en" sz="1100"/>
                        <a:t>1.0000</a:t>
                      </a:r>
                      <a:endParaRPr sz="1100"/>
                    </a:p>
                  </a:txBody>
                  <a:tcPr marT="91425" marB="91425" marR="91425" marL="91425">
                    <a:solidFill>
                      <a:srgbClr val="D9EAD3"/>
                    </a:solidFill>
                  </a:tcPr>
                </a:tc>
                <a:tc>
                  <a:txBody>
                    <a:bodyPr/>
                    <a:lstStyle/>
                    <a:p>
                      <a:pPr indent="0" lvl="0" marL="0" rtl="0" algn="l">
                        <a:spcBef>
                          <a:spcPts val="0"/>
                        </a:spcBef>
                        <a:spcAft>
                          <a:spcPts val="0"/>
                        </a:spcAft>
                        <a:buNone/>
                      </a:pPr>
                      <a:r>
                        <a:rPr lang="en" sz="1100"/>
                        <a:t>0.9973</a:t>
                      </a:r>
                      <a:endParaRPr sz="1100"/>
                    </a:p>
                  </a:txBody>
                  <a:tcPr marT="91425" marB="91425" marR="91425" marL="91425">
                    <a:solidFill>
                      <a:srgbClr val="D9EAD3"/>
                    </a:solidFill>
                  </a:tcPr>
                </a:tc>
              </a:tr>
              <a:tr h="310350">
                <a:tc>
                  <a:txBody>
                    <a:bodyPr/>
                    <a:lstStyle/>
                    <a:p>
                      <a:pPr indent="0" lvl="0" marL="0" rtl="0" algn="l">
                        <a:spcBef>
                          <a:spcPts val="0"/>
                        </a:spcBef>
                        <a:spcAft>
                          <a:spcPts val="0"/>
                        </a:spcAft>
                        <a:buNone/>
                      </a:pPr>
                      <a:r>
                        <a:rPr lang="en" sz="1100"/>
                        <a:t>ResNet15V2</a:t>
                      </a:r>
                      <a:endParaRPr sz="1100"/>
                    </a:p>
                  </a:txBody>
                  <a:tcPr marT="91425" marB="91425" marR="91425" marL="91425"/>
                </a:tc>
                <a:tc>
                  <a:txBody>
                    <a:bodyPr/>
                    <a:lstStyle/>
                    <a:p>
                      <a:pPr indent="0" lvl="0" marL="0" rtl="0" algn="l">
                        <a:spcBef>
                          <a:spcPts val="0"/>
                        </a:spcBef>
                        <a:spcAft>
                          <a:spcPts val="0"/>
                        </a:spcAft>
                        <a:buNone/>
                      </a:pPr>
                      <a:r>
                        <a:rPr lang="en" sz="1100"/>
                        <a:t>0.5997</a:t>
                      </a:r>
                      <a:endParaRPr sz="1100"/>
                    </a:p>
                  </a:txBody>
                  <a:tcPr marT="91425" marB="91425" marR="91425" marL="91425"/>
                </a:tc>
                <a:tc>
                  <a:txBody>
                    <a:bodyPr/>
                    <a:lstStyle/>
                    <a:p>
                      <a:pPr indent="0" lvl="0" marL="0" rtl="0" algn="l">
                        <a:spcBef>
                          <a:spcPts val="0"/>
                        </a:spcBef>
                        <a:spcAft>
                          <a:spcPts val="0"/>
                        </a:spcAft>
                        <a:buNone/>
                      </a:pPr>
                      <a:r>
                        <a:rPr lang="en" sz="1100"/>
                        <a:t>0.4306</a:t>
                      </a:r>
                      <a:endParaRPr sz="1100"/>
                    </a:p>
                  </a:txBody>
                  <a:tcPr marT="91425" marB="91425" marR="91425" marL="91425"/>
                </a:tc>
                <a:tc>
                  <a:txBody>
                    <a:bodyPr/>
                    <a:lstStyle/>
                    <a:p>
                      <a:pPr indent="0" lvl="0" marL="0" rtl="0" algn="l">
                        <a:spcBef>
                          <a:spcPts val="0"/>
                        </a:spcBef>
                        <a:spcAft>
                          <a:spcPts val="0"/>
                        </a:spcAft>
                        <a:buNone/>
                      </a:pPr>
                      <a:r>
                        <a:rPr lang="en" sz="1100"/>
                        <a:t>1.0000</a:t>
                      </a:r>
                      <a:endParaRPr sz="1100"/>
                    </a:p>
                  </a:txBody>
                  <a:tcPr marT="91425" marB="91425" marR="91425" marL="91425"/>
                </a:tc>
                <a:tc>
                  <a:txBody>
                    <a:bodyPr/>
                    <a:lstStyle/>
                    <a:p>
                      <a:pPr indent="0" lvl="0" marL="0" rtl="0" algn="l">
                        <a:spcBef>
                          <a:spcPts val="0"/>
                        </a:spcBef>
                        <a:spcAft>
                          <a:spcPts val="0"/>
                        </a:spcAft>
                        <a:buNone/>
                      </a:pPr>
                      <a:r>
                        <a:rPr lang="en" sz="1100"/>
                        <a:t>0.5171</a:t>
                      </a:r>
                      <a:endParaRPr sz="1100"/>
                    </a:p>
                  </a:txBody>
                  <a:tcPr marT="91425" marB="91425" marR="91425" marL="91425"/>
                </a:tc>
              </a:tr>
            </a:tbl>
          </a:graphicData>
        </a:graphic>
      </p:graphicFrame>
      <p:graphicFrame>
        <p:nvGraphicFramePr>
          <p:cNvPr id="139" name="Google Shape;139;p20"/>
          <p:cNvGraphicFramePr/>
          <p:nvPr/>
        </p:nvGraphicFramePr>
        <p:xfrm>
          <a:off x="195488" y="2464545"/>
          <a:ext cx="3000000" cy="3000000"/>
        </p:xfrm>
        <a:graphic>
          <a:graphicData uri="http://schemas.openxmlformats.org/drawingml/2006/table">
            <a:tbl>
              <a:tblPr>
                <a:noFill/>
                <a:tableStyleId>{9A56D805-D02A-47A4-A24F-E9144DBEE98F}</a:tableStyleId>
              </a:tblPr>
              <a:tblGrid>
                <a:gridCol w="1446750"/>
                <a:gridCol w="816350"/>
                <a:gridCol w="805800"/>
                <a:gridCol w="817650"/>
              </a:tblGrid>
              <a:tr h="310350">
                <a:tc>
                  <a:txBody>
                    <a:bodyPr/>
                    <a:lstStyle/>
                    <a:p>
                      <a:pPr indent="0" lvl="0" marL="0" rtl="0" algn="l">
                        <a:spcBef>
                          <a:spcPts val="0"/>
                        </a:spcBef>
                        <a:spcAft>
                          <a:spcPts val="0"/>
                        </a:spcAft>
                        <a:buNone/>
                      </a:pPr>
                      <a:r>
                        <a:rPr lang="en" sz="1100"/>
                        <a:t>Models</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 sz="1100"/>
                        <a:t>F1-score</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 sz="1100"/>
                        <a:t>Precision</a:t>
                      </a:r>
                      <a:endParaRPr sz="1100"/>
                    </a:p>
                  </a:txBody>
                  <a:tcPr marT="91425" marB="91425" marR="91425" marL="91425">
                    <a:solidFill>
                      <a:srgbClr val="C9DAF8"/>
                    </a:solidFill>
                  </a:tcPr>
                </a:tc>
                <a:tc>
                  <a:txBody>
                    <a:bodyPr/>
                    <a:lstStyle/>
                    <a:p>
                      <a:pPr indent="0" lvl="0" marL="0" rtl="0" algn="l">
                        <a:spcBef>
                          <a:spcPts val="0"/>
                        </a:spcBef>
                        <a:spcAft>
                          <a:spcPts val="0"/>
                        </a:spcAft>
                        <a:buNone/>
                      </a:pPr>
                      <a:r>
                        <a:rPr lang="en" sz="1100"/>
                        <a:t>Recall</a:t>
                      </a:r>
                      <a:endParaRPr sz="1100"/>
                    </a:p>
                  </a:txBody>
                  <a:tcPr marT="91425" marB="91425" marR="91425" marL="91425">
                    <a:solidFill>
                      <a:srgbClr val="C9DAF8"/>
                    </a:solidFill>
                  </a:tcPr>
                </a:tc>
              </a:tr>
              <a:tr h="310350">
                <a:tc>
                  <a:txBody>
                    <a:bodyPr/>
                    <a:lstStyle/>
                    <a:p>
                      <a:pPr indent="0" lvl="0" marL="0" rtl="0" algn="l">
                        <a:spcBef>
                          <a:spcPts val="0"/>
                        </a:spcBef>
                        <a:spcAft>
                          <a:spcPts val="0"/>
                        </a:spcAft>
                        <a:buNone/>
                      </a:pPr>
                      <a:r>
                        <a:rPr lang="en" sz="1100"/>
                        <a:t>Base</a:t>
                      </a:r>
                      <a:endParaRPr sz="1100"/>
                    </a:p>
                  </a:txBody>
                  <a:tcPr marT="91425" marB="91425" marR="91425" marL="91425"/>
                </a:tc>
                <a:tc>
                  <a:txBody>
                    <a:bodyPr/>
                    <a:lstStyle/>
                    <a:p>
                      <a:pPr indent="0" lvl="0" marL="0" rtl="0" algn="l">
                        <a:spcBef>
                          <a:spcPts val="0"/>
                        </a:spcBef>
                        <a:spcAft>
                          <a:spcPts val="0"/>
                        </a:spcAft>
                        <a:buNone/>
                      </a:pPr>
                      <a:r>
                        <a:rPr lang="en" sz="1100"/>
                        <a:t>0.2215</a:t>
                      </a:r>
                      <a:endParaRPr sz="1100"/>
                    </a:p>
                  </a:txBody>
                  <a:tcPr marT="91425" marB="91425" marR="91425" marL="91425"/>
                </a:tc>
                <a:tc>
                  <a:txBody>
                    <a:bodyPr/>
                    <a:lstStyle/>
                    <a:p>
                      <a:pPr indent="0" lvl="0" marL="0" rtl="0" algn="l">
                        <a:spcBef>
                          <a:spcPts val="0"/>
                        </a:spcBef>
                        <a:spcAft>
                          <a:spcPts val="0"/>
                        </a:spcAft>
                        <a:buNone/>
                      </a:pPr>
                      <a:r>
                        <a:rPr lang="en" sz="1100"/>
                        <a:t>0.1250</a:t>
                      </a:r>
                      <a:endParaRPr sz="1100"/>
                    </a:p>
                  </a:txBody>
                  <a:tcPr marT="91425" marB="91425" marR="91425" marL="91425"/>
                </a:tc>
                <a:tc>
                  <a:txBody>
                    <a:bodyPr/>
                    <a:lstStyle/>
                    <a:p>
                      <a:pPr indent="0" lvl="0" marL="0" rtl="0" algn="l">
                        <a:spcBef>
                          <a:spcPts val="0"/>
                        </a:spcBef>
                        <a:spcAft>
                          <a:spcPts val="0"/>
                        </a:spcAft>
                        <a:buNone/>
                      </a:pPr>
                      <a:r>
                        <a:rPr lang="en" sz="1100"/>
                        <a:t>1.0000</a:t>
                      </a:r>
                      <a:endParaRPr sz="1100"/>
                    </a:p>
                  </a:txBody>
                  <a:tcPr marT="91425" marB="91425" marR="91425" marL="91425"/>
                </a:tc>
              </a:tr>
              <a:tr h="310350">
                <a:tc>
                  <a:txBody>
                    <a:bodyPr/>
                    <a:lstStyle/>
                    <a:p>
                      <a:pPr indent="0" lvl="0" marL="0" rtl="0" algn="l">
                        <a:spcBef>
                          <a:spcPts val="0"/>
                        </a:spcBef>
                        <a:spcAft>
                          <a:spcPts val="0"/>
                        </a:spcAft>
                        <a:buNone/>
                      </a:pPr>
                      <a:r>
                        <a:rPr lang="en" sz="1100"/>
                        <a:t>Test</a:t>
                      </a:r>
                      <a:endParaRPr sz="1100"/>
                    </a:p>
                  </a:txBody>
                  <a:tcPr marT="91425" marB="91425" marR="91425" marL="91425"/>
                </a:tc>
                <a:tc>
                  <a:txBody>
                    <a:bodyPr/>
                    <a:lstStyle/>
                    <a:p>
                      <a:pPr indent="0" lvl="0" marL="0" rtl="0" algn="l">
                        <a:spcBef>
                          <a:spcPts val="0"/>
                        </a:spcBef>
                        <a:spcAft>
                          <a:spcPts val="0"/>
                        </a:spcAft>
                        <a:buNone/>
                      </a:pPr>
                      <a:r>
                        <a:rPr lang="en" sz="1100"/>
                        <a:t>0.2282</a:t>
                      </a:r>
                      <a:endParaRPr sz="1100"/>
                    </a:p>
                  </a:txBody>
                  <a:tcPr marT="91425" marB="91425" marR="91425" marL="91425"/>
                </a:tc>
                <a:tc>
                  <a:txBody>
                    <a:bodyPr/>
                    <a:lstStyle/>
                    <a:p>
                      <a:pPr indent="0" lvl="0" marL="0" rtl="0" algn="l">
                        <a:spcBef>
                          <a:spcPts val="0"/>
                        </a:spcBef>
                        <a:spcAft>
                          <a:spcPts val="0"/>
                        </a:spcAft>
                        <a:buNone/>
                      </a:pPr>
                      <a:r>
                        <a:rPr lang="en" sz="1100"/>
                        <a:t>0.1295</a:t>
                      </a:r>
                      <a:endParaRPr sz="1100"/>
                    </a:p>
                  </a:txBody>
                  <a:tcPr marT="91425" marB="91425" marR="91425" marL="91425"/>
                </a:tc>
                <a:tc>
                  <a:txBody>
                    <a:bodyPr/>
                    <a:lstStyle/>
                    <a:p>
                      <a:pPr indent="0" lvl="0" marL="0" rtl="0" algn="l">
                        <a:spcBef>
                          <a:spcPts val="0"/>
                        </a:spcBef>
                        <a:spcAft>
                          <a:spcPts val="0"/>
                        </a:spcAft>
                        <a:buNone/>
                      </a:pPr>
                      <a:r>
                        <a:rPr lang="en" sz="1100"/>
                        <a:t>1.0000</a:t>
                      </a:r>
                      <a:endParaRPr sz="1100"/>
                    </a:p>
                  </a:txBody>
                  <a:tcPr marT="91425" marB="91425" marR="91425" marL="91425"/>
                </a:tc>
              </a:tr>
              <a:tr h="310350">
                <a:tc>
                  <a:txBody>
                    <a:bodyPr/>
                    <a:lstStyle/>
                    <a:p>
                      <a:pPr indent="0" lvl="0" marL="0" rtl="0" algn="l">
                        <a:spcBef>
                          <a:spcPts val="0"/>
                        </a:spcBef>
                        <a:spcAft>
                          <a:spcPts val="0"/>
                        </a:spcAft>
                        <a:buNone/>
                      </a:pPr>
                      <a:r>
                        <a:rPr lang="en" sz="1100"/>
                        <a:t>Xception</a:t>
                      </a:r>
                      <a:endParaRPr sz="1100"/>
                    </a:p>
                  </a:txBody>
                  <a:tcPr marT="91425" marB="91425" marR="91425" marL="91425"/>
                </a:tc>
                <a:tc>
                  <a:txBody>
                    <a:bodyPr/>
                    <a:lstStyle/>
                    <a:p>
                      <a:pPr indent="0" lvl="0" marL="0" rtl="0" algn="l">
                        <a:spcBef>
                          <a:spcPts val="0"/>
                        </a:spcBef>
                        <a:spcAft>
                          <a:spcPts val="0"/>
                        </a:spcAft>
                        <a:buNone/>
                      </a:pPr>
                      <a:r>
                        <a:rPr lang="en" sz="1100"/>
                        <a:t>0.2439</a:t>
                      </a:r>
                      <a:endParaRPr sz="1100"/>
                    </a:p>
                  </a:txBody>
                  <a:tcPr marT="91425" marB="91425" marR="91425" marL="91425"/>
                </a:tc>
                <a:tc>
                  <a:txBody>
                    <a:bodyPr/>
                    <a:lstStyle/>
                    <a:p>
                      <a:pPr indent="0" lvl="0" marL="0" rtl="0" algn="l">
                        <a:spcBef>
                          <a:spcPts val="0"/>
                        </a:spcBef>
                        <a:spcAft>
                          <a:spcPts val="0"/>
                        </a:spcAft>
                        <a:buNone/>
                      </a:pPr>
                      <a:r>
                        <a:rPr lang="en" sz="1100"/>
                        <a:t>0.1414</a:t>
                      </a:r>
                      <a:endParaRPr sz="1100"/>
                    </a:p>
                  </a:txBody>
                  <a:tcPr marT="91425" marB="91425" marR="91425" marL="91425"/>
                </a:tc>
                <a:tc>
                  <a:txBody>
                    <a:bodyPr/>
                    <a:lstStyle/>
                    <a:p>
                      <a:pPr indent="0" lvl="0" marL="0" rtl="0" algn="l">
                        <a:spcBef>
                          <a:spcPts val="0"/>
                        </a:spcBef>
                        <a:spcAft>
                          <a:spcPts val="0"/>
                        </a:spcAft>
                        <a:buNone/>
                      </a:pPr>
                      <a:r>
                        <a:rPr lang="en" sz="1100"/>
                        <a:t>1.0000</a:t>
                      </a:r>
                      <a:endParaRPr sz="1100"/>
                    </a:p>
                  </a:txBody>
                  <a:tcPr marT="91425" marB="91425" marR="91425" marL="91425"/>
                </a:tc>
              </a:tr>
              <a:tr h="310350">
                <a:tc>
                  <a:txBody>
                    <a:bodyPr/>
                    <a:lstStyle/>
                    <a:p>
                      <a:pPr indent="0" lvl="0" marL="0" rtl="0" algn="l">
                        <a:spcBef>
                          <a:spcPts val="0"/>
                        </a:spcBef>
                        <a:spcAft>
                          <a:spcPts val="0"/>
                        </a:spcAft>
                        <a:buNone/>
                      </a:pPr>
                      <a:r>
                        <a:rPr lang="en" sz="1100"/>
                        <a:t>InceptionResNetV2</a:t>
                      </a:r>
                      <a:endParaRPr sz="1100"/>
                    </a:p>
                  </a:txBody>
                  <a:tcPr marT="91425" marB="91425" marR="91425" marL="91425">
                    <a:solidFill>
                      <a:srgbClr val="D9EAD3"/>
                    </a:solidFill>
                  </a:tcPr>
                </a:tc>
                <a:tc>
                  <a:txBody>
                    <a:bodyPr/>
                    <a:lstStyle/>
                    <a:p>
                      <a:pPr indent="0" lvl="0" marL="0" rtl="0" algn="l">
                        <a:spcBef>
                          <a:spcPts val="0"/>
                        </a:spcBef>
                        <a:spcAft>
                          <a:spcPts val="0"/>
                        </a:spcAft>
                        <a:buNone/>
                      </a:pPr>
                      <a:r>
                        <a:rPr lang="en" sz="1100"/>
                        <a:t>0.2560</a:t>
                      </a:r>
                      <a:endParaRPr sz="1100"/>
                    </a:p>
                  </a:txBody>
                  <a:tcPr marT="91425" marB="91425" marR="91425" marL="91425">
                    <a:solidFill>
                      <a:srgbClr val="D9EAD3"/>
                    </a:solidFill>
                  </a:tcPr>
                </a:tc>
                <a:tc>
                  <a:txBody>
                    <a:bodyPr/>
                    <a:lstStyle/>
                    <a:p>
                      <a:pPr indent="0" lvl="0" marL="0" rtl="0" algn="l">
                        <a:spcBef>
                          <a:spcPts val="0"/>
                        </a:spcBef>
                        <a:spcAft>
                          <a:spcPts val="0"/>
                        </a:spcAft>
                        <a:buNone/>
                      </a:pPr>
                      <a:r>
                        <a:rPr lang="en" sz="1100"/>
                        <a:t>0.1548</a:t>
                      </a:r>
                      <a:endParaRPr sz="1100"/>
                    </a:p>
                  </a:txBody>
                  <a:tcPr marT="91425" marB="91425" marR="91425" marL="91425">
                    <a:solidFill>
                      <a:srgbClr val="D9EAD3"/>
                    </a:solidFill>
                  </a:tcPr>
                </a:tc>
                <a:tc>
                  <a:txBody>
                    <a:bodyPr/>
                    <a:lstStyle/>
                    <a:p>
                      <a:pPr indent="0" lvl="0" marL="0" rtl="0" algn="l">
                        <a:spcBef>
                          <a:spcPts val="0"/>
                        </a:spcBef>
                        <a:spcAft>
                          <a:spcPts val="0"/>
                        </a:spcAft>
                        <a:buNone/>
                      </a:pPr>
                      <a:r>
                        <a:rPr lang="en" sz="1100"/>
                        <a:t>0.9524</a:t>
                      </a:r>
                      <a:endParaRPr sz="1100"/>
                    </a:p>
                  </a:txBody>
                  <a:tcPr marT="91425" marB="91425" marR="91425" marL="91425">
                    <a:solidFill>
                      <a:srgbClr val="D9EAD3"/>
                    </a:solidFill>
                  </a:tcPr>
                </a:tc>
              </a:tr>
              <a:tr h="310350">
                <a:tc>
                  <a:txBody>
                    <a:bodyPr/>
                    <a:lstStyle/>
                    <a:p>
                      <a:pPr indent="0" lvl="0" marL="0" rtl="0" algn="l">
                        <a:spcBef>
                          <a:spcPts val="0"/>
                        </a:spcBef>
                        <a:spcAft>
                          <a:spcPts val="0"/>
                        </a:spcAft>
                        <a:buNone/>
                      </a:pPr>
                      <a:r>
                        <a:rPr lang="en" sz="1100"/>
                        <a:t>ResNet15V2</a:t>
                      </a:r>
                      <a:endParaRPr sz="1100"/>
                    </a:p>
                  </a:txBody>
                  <a:tcPr marT="91425" marB="91425" marR="91425" marL="91425"/>
                </a:tc>
                <a:tc>
                  <a:txBody>
                    <a:bodyPr/>
                    <a:lstStyle/>
                    <a:p>
                      <a:pPr indent="0" lvl="0" marL="0" rtl="0" algn="l">
                        <a:spcBef>
                          <a:spcPts val="0"/>
                        </a:spcBef>
                        <a:spcAft>
                          <a:spcPts val="0"/>
                        </a:spcAft>
                        <a:buNone/>
                      </a:pPr>
                      <a:r>
                        <a:rPr lang="en" sz="1100"/>
                        <a:t>0.2352</a:t>
                      </a:r>
                      <a:endParaRPr sz="1100"/>
                    </a:p>
                  </a:txBody>
                  <a:tcPr marT="91425" marB="91425" marR="91425" marL="91425"/>
                </a:tc>
                <a:tc>
                  <a:txBody>
                    <a:bodyPr/>
                    <a:lstStyle/>
                    <a:p>
                      <a:pPr indent="0" lvl="0" marL="0" rtl="0" algn="l">
                        <a:spcBef>
                          <a:spcPts val="0"/>
                        </a:spcBef>
                        <a:spcAft>
                          <a:spcPts val="0"/>
                        </a:spcAft>
                        <a:buNone/>
                      </a:pPr>
                      <a:r>
                        <a:rPr lang="en" sz="1100"/>
                        <a:t>0.1349</a:t>
                      </a:r>
                      <a:endParaRPr sz="1100"/>
                    </a:p>
                  </a:txBody>
                  <a:tcPr marT="91425" marB="91425" marR="91425" marL="91425"/>
                </a:tc>
                <a:tc>
                  <a:txBody>
                    <a:bodyPr/>
                    <a:lstStyle/>
                    <a:p>
                      <a:pPr indent="0" lvl="0" marL="0" rtl="0" algn="l">
                        <a:spcBef>
                          <a:spcPts val="0"/>
                        </a:spcBef>
                        <a:spcAft>
                          <a:spcPts val="0"/>
                        </a:spcAft>
                        <a:buNone/>
                      </a:pPr>
                      <a:r>
                        <a:rPr lang="en" sz="1100"/>
                        <a:t>1.0000</a:t>
                      </a:r>
                      <a:endParaRPr sz="1100"/>
                    </a:p>
                  </a:txBody>
                  <a:tcPr marT="91425" marB="91425" marR="91425" marL="91425"/>
                </a:tc>
              </a:tr>
            </a:tbl>
          </a:graphicData>
        </a:graphic>
      </p:graphicFrame>
      <p:sp>
        <p:nvSpPr>
          <p:cNvPr id="140" name="Google Shape;140;p20"/>
          <p:cNvSpPr txBox="1"/>
          <p:nvPr/>
        </p:nvSpPr>
        <p:spPr>
          <a:xfrm>
            <a:off x="195413" y="2072800"/>
            <a:ext cx="388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Unbalanced Dataset Models</a:t>
            </a:r>
            <a:endParaRPr b="1">
              <a:latin typeface="Lato"/>
              <a:ea typeface="Lato"/>
              <a:cs typeface="Lato"/>
              <a:sym typeface="Lato"/>
            </a:endParaRPr>
          </a:p>
        </p:txBody>
      </p:sp>
      <p:sp>
        <p:nvSpPr>
          <p:cNvPr id="141" name="Google Shape;141;p20"/>
          <p:cNvSpPr txBox="1"/>
          <p:nvPr/>
        </p:nvSpPr>
        <p:spPr>
          <a:xfrm>
            <a:off x="4295288" y="3466300"/>
            <a:ext cx="465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Balanced Dataset Models</a:t>
            </a:r>
            <a:endParaRPr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9450" y="571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47" name="Google Shape;147;p21"/>
          <p:cNvSpPr txBox="1"/>
          <p:nvPr>
            <p:ph idx="1" type="body"/>
          </p:nvPr>
        </p:nvSpPr>
        <p:spPr>
          <a:xfrm>
            <a:off x="640650" y="1495250"/>
            <a:ext cx="7688700" cy="3431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Need more work before applicable to a health setting</a:t>
            </a:r>
            <a:endParaRPr sz="1600"/>
          </a:p>
          <a:p>
            <a:pPr indent="-330200" lvl="0" marL="457200" rtl="0" algn="l">
              <a:spcBef>
                <a:spcPts val="0"/>
              </a:spcBef>
              <a:spcAft>
                <a:spcPts val="0"/>
              </a:spcAft>
              <a:buSzPts val="1600"/>
              <a:buChar char="-"/>
            </a:pPr>
            <a:r>
              <a:rPr lang="en" sz="1600"/>
              <a:t>Found InceptionResNetV2 to be the most effect of the transfer learning methods</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Future work?</a:t>
            </a:r>
            <a:endParaRPr sz="1600"/>
          </a:p>
          <a:p>
            <a:pPr indent="-330200" lvl="1" marL="914400" rtl="0" algn="l">
              <a:spcBef>
                <a:spcPts val="0"/>
              </a:spcBef>
              <a:spcAft>
                <a:spcPts val="0"/>
              </a:spcAft>
              <a:buSzPts val="1600"/>
              <a:buChar char="-"/>
            </a:pPr>
            <a:r>
              <a:rPr lang="en" sz="1600"/>
              <a:t>Threshold to maximize metrics</a:t>
            </a:r>
            <a:endParaRPr sz="1600"/>
          </a:p>
          <a:p>
            <a:pPr indent="-330200" lvl="1" marL="914400" rtl="0" algn="l">
              <a:spcBef>
                <a:spcPts val="0"/>
              </a:spcBef>
              <a:spcAft>
                <a:spcPts val="0"/>
              </a:spcAft>
              <a:buSzPts val="1600"/>
              <a:buChar char="-"/>
            </a:pPr>
            <a:r>
              <a:rPr lang="en" sz="1600"/>
              <a:t>Large scale modeling</a:t>
            </a:r>
            <a:endParaRPr sz="1600"/>
          </a:p>
          <a:p>
            <a:pPr indent="-330200" lvl="1" marL="914400" rtl="0" algn="l">
              <a:spcBef>
                <a:spcPts val="0"/>
              </a:spcBef>
              <a:spcAft>
                <a:spcPts val="0"/>
              </a:spcAft>
              <a:buSzPts val="1600"/>
              <a:buChar char="-"/>
            </a:pPr>
            <a:r>
              <a:rPr lang="en" sz="1600"/>
              <a:t>Early Stopping</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